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6"/>
  </p:notesMasterIdLst>
  <p:handoutMasterIdLst>
    <p:handoutMasterId r:id="rId17"/>
  </p:handoutMasterIdLst>
  <p:sldIdLst>
    <p:sldId id="256" r:id="rId5"/>
    <p:sldId id="257" r:id="rId6"/>
    <p:sldId id="261" r:id="rId7"/>
    <p:sldId id="259" r:id="rId8"/>
    <p:sldId id="260" r:id="rId9"/>
    <p:sldId id="262" r:id="rId10"/>
    <p:sldId id="263" r:id="rId11"/>
    <p:sldId id="265" r:id="rId12"/>
    <p:sldId id="264"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za ." initials="H." lastIdx="1" clrIdx="0">
    <p:extLst>
      <p:ext uri="{19B8F6BF-5375-455C-9EA6-DF929625EA0E}">
        <p15:presenceInfo xmlns:p15="http://schemas.microsoft.com/office/powerpoint/2012/main" userId="b45a66802ebb40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67" autoAdjust="0"/>
    <p:restoredTop sz="94660"/>
  </p:normalViewPr>
  <p:slideViewPr>
    <p:cSldViewPr snapToGrid="0">
      <p:cViewPr varScale="1">
        <p:scale>
          <a:sx n="86" d="100"/>
          <a:sy n="86" d="100"/>
        </p:scale>
        <p:origin x="80" y="140"/>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1st Qtr</c:v>
                </c:pt>
              </c:strCache>
            </c:strRef>
          </c:tx>
          <c:spPr>
            <a:pattFill prst="ltUpDiag">
              <a:fgClr>
                <a:schemeClr val="accent1"/>
              </a:fgClr>
              <a:bgClr>
                <a:schemeClr val="accent1">
                  <a:lumMod val="20000"/>
                  <a:lumOff val="80000"/>
                </a:schemeClr>
              </a:bgClr>
            </a:pattFill>
            <a:ln>
              <a:noFill/>
            </a:ln>
            <a:effectLst>
              <a:innerShdw blurRad="114300">
                <a:schemeClr val="accent1"/>
              </a:innerShdw>
            </a:effectLst>
          </c:spPr>
          <c:dPt>
            <c:idx val="0"/>
            <c:bubble3D val="0"/>
            <c:extLst>
              <c:ext xmlns:c16="http://schemas.microsoft.com/office/drawing/2014/chart" uri="{C3380CC4-5D6E-409C-BE32-E72D297353CC}">
                <c16:uniqueId val="{00000001-0AAD-443F-A60E-BA31CC9F18B8}"/>
              </c:ext>
            </c:extLst>
          </c:dPt>
          <c:dPt>
            <c:idx val="1"/>
            <c:bubble3D val="0"/>
            <c:extLst>
              <c:ext xmlns:c16="http://schemas.microsoft.com/office/drawing/2014/chart" uri="{C3380CC4-5D6E-409C-BE32-E72D297353CC}">
                <c16:uniqueId val="{00000003-0AAD-443F-A60E-BA31CC9F18B8}"/>
              </c:ext>
            </c:extLst>
          </c:dPt>
          <c:dPt>
            <c:idx val="2"/>
            <c:bubble3D val="0"/>
            <c:extLst>
              <c:ext xmlns:c16="http://schemas.microsoft.com/office/drawing/2014/chart" uri="{C3380CC4-5D6E-409C-BE32-E72D297353CC}">
                <c16:uniqueId val="{00000005-0AAD-443F-A60E-BA31CC9F18B8}"/>
              </c:ext>
            </c:extLst>
          </c:dPt>
          <c:dPt>
            <c:idx val="3"/>
            <c:bubble3D val="0"/>
            <c:extLst>
              <c:ext xmlns:c16="http://schemas.microsoft.com/office/drawing/2014/chart" uri="{C3380CC4-5D6E-409C-BE32-E72D297353CC}">
                <c16:uniqueId val="{00000007-0AAD-443F-A60E-BA31CC9F18B8}"/>
              </c:ext>
            </c:extLst>
          </c:dPt>
          <c:cat>
            <c:strRef>
              <c:f>Sheet1!$A$2:$A$5</c:f>
              <c:strCache>
                <c:ptCount val="4"/>
                <c:pt idx="0">
                  <c:v>Networking</c:v>
                </c:pt>
                <c:pt idx="1">
                  <c:v>Processer</c:v>
                </c:pt>
                <c:pt idx="2">
                  <c:v>Cloud Computing</c:v>
                </c:pt>
                <c:pt idx="3">
                  <c:v>Server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98C-4F7F-BFDD-CC7053EF6DCA}"/>
            </c:ext>
          </c:extLst>
        </c:ser>
        <c:ser>
          <c:idx val="1"/>
          <c:order val="1"/>
          <c:tx>
            <c:strRef>
              <c:f>Sheet1!$C$1</c:f>
              <c:strCache>
                <c:ptCount val="1"/>
                <c:pt idx="0">
                  <c:v>2nd Qtr</c:v>
                </c:pt>
              </c:strCache>
            </c:strRef>
          </c:tx>
          <c:spPr>
            <a:pattFill prst="ltUpDiag">
              <a:fgClr>
                <a:schemeClr val="accent2"/>
              </a:fgClr>
              <a:bgClr>
                <a:schemeClr val="accent2">
                  <a:lumMod val="20000"/>
                  <a:lumOff val="80000"/>
                </a:schemeClr>
              </a:bgClr>
            </a:pattFill>
            <a:ln>
              <a:noFill/>
            </a:ln>
            <a:effectLst>
              <a:innerShdw blurRad="114300">
                <a:schemeClr val="accent2"/>
              </a:innerShdw>
            </a:effectLst>
          </c:spPr>
          <c:dPt>
            <c:idx val="0"/>
            <c:bubble3D val="0"/>
            <c:extLst>
              <c:ext xmlns:c16="http://schemas.microsoft.com/office/drawing/2014/chart" uri="{C3380CC4-5D6E-409C-BE32-E72D297353CC}">
                <c16:uniqueId val="{00000009-0AAD-443F-A60E-BA31CC9F18B8}"/>
              </c:ext>
            </c:extLst>
          </c:dPt>
          <c:dPt>
            <c:idx val="1"/>
            <c:bubble3D val="0"/>
            <c:extLst>
              <c:ext xmlns:c16="http://schemas.microsoft.com/office/drawing/2014/chart" uri="{C3380CC4-5D6E-409C-BE32-E72D297353CC}">
                <c16:uniqueId val="{0000000B-0AAD-443F-A60E-BA31CC9F18B8}"/>
              </c:ext>
            </c:extLst>
          </c:dPt>
          <c:dPt>
            <c:idx val="2"/>
            <c:bubble3D val="0"/>
            <c:extLst>
              <c:ext xmlns:c16="http://schemas.microsoft.com/office/drawing/2014/chart" uri="{C3380CC4-5D6E-409C-BE32-E72D297353CC}">
                <c16:uniqueId val="{0000000D-0AAD-443F-A60E-BA31CC9F18B8}"/>
              </c:ext>
            </c:extLst>
          </c:dPt>
          <c:dPt>
            <c:idx val="3"/>
            <c:bubble3D val="0"/>
            <c:extLst>
              <c:ext xmlns:c16="http://schemas.microsoft.com/office/drawing/2014/chart" uri="{C3380CC4-5D6E-409C-BE32-E72D297353CC}">
                <c16:uniqueId val="{0000000F-0AAD-443F-A60E-BA31CC9F18B8}"/>
              </c:ext>
            </c:extLst>
          </c:dPt>
          <c:cat>
            <c:strRef>
              <c:f>Sheet1!$A$2:$A$5</c:f>
              <c:strCache>
                <c:ptCount val="4"/>
                <c:pt idx="0">
                  <c:v>Networking</c:v>
                </c:pt>
                <c:pt idx="1">
                  <c:v>Processer</c:v>
                </c:pt>
                <c:pt idx="2">
                  <c:v>Cloud Computing</c:v>
                </c:pt>
                <c:pt idx="3">
                  <c:v>Server</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98C-4F7F-BFDD-CC7053EF6DCA}"/>
            </c:ext>
          </c:extLst>
        </c:ser>
        <c:ser>
          <c:idx val="2"/>
          <c:order val="2"/>
          <c:tx>
            <c:strRef>
              <c:f>Sheet1!$D$1</c:f>
              <c:strCache>
                <c:ptCount val="1"/>
                <c:pt idx="0">
                  <c:v>3rd Qtr</c:v>
                </c:pt>
              </c:strCache>
            </c:strRef>
          </c:tx>
          <c:spPr>
            <a:pattFill prst="ltUpDiag">
              <a:fgClr>
                <a:schemeClr val="accent3"/>
              </a:fgClr>
              <a:bgClr>
                <a:schemeClr val="accent3">
                  <a:lumMod val="20000"/>
                  <a:lumOff val="80000"/>
                </a:schemeClr>
              </a:bgClr>
            </a:pattFill>
            <a:ln>
              <a:noFill/>
            </a:ln>
            <a:effectLst>
              <a:innerShdw blurRad="114300">
                <a:schemeClr val="accent3"/>
              </a:innerShdw>
            </a:effectLst>
          </c:spPr>
          <c:dPt>
            <c:idx val="0"/>
            <c:bubble3D val="0"/>
            <c:extLst>
              <c:ext xmlns:c16="http://schemas.microsoft.com/office/drawing/2014/chart" uri="{C3380CC4-5D6E-409C-BE32-E72D297353CC}">
                <c16:uniqueId val="{00000011-0AAD-443F-A60E-BA31CC9F18B8}"/>
              </c:ext>
            </c:extLst>
          </c:dPt>
          <c:dPt>
            <c:idx val="1"/>
            <c:bubble3D val="0"/>
            <c:extLst>
              <c:ext xmlns:c16="http://schemas.microsoft.com/office/drawing/2014/chart" uri="{C3380CC4-5D6E-409C-BE32-E72D297353CC}">
                <c16:uniqueId val="{00000013-0AAD-443F-A60E-BA31CC9F18B8}"/>
              </c:ext>
            </c:extLst>
          </c:dPt>
          <c:dPt>
            <c:idx val="2"/>
            <c:bubble3D val="0"/>
            <c:extLst>
              <c:ext xmlns:c16="http://schemas.microsoft.com/office/drawing/2014/chart" uri="{C3380CC4-5D6E-409C-BE32-E72D297353CC}">
                <c16:uniqueId val="{00000015-0AAD-443F-A60E-BA31CC9F18B8}"/>
              </c:ext>
            </c:extLst>
          </c:dPt>
          <c:dPt>
            <c:idx val="3"/>
            <c:bubble3D val="0"/>
            <c:extLst>
              <c:ext xmlns:c16="http://schemas.microsoft.com/office/drawing/2014/chart" uri="{C3380CC4-5D6E-409C-BE32-E72D297353CC}">
                <c16:uniqueId val="{00000017-0AAD-443F-A60E-BA31CC9F18B8}"/>
              </c:ext>
            </c:extLst>
          </c:dPt>
          <c:cat>
            <c:strRef>
              <c:f>Sheet1!$A$2:$A$5</c:f>
              <c:strCache>
                <c:ptCount val="4"/>
                <c:pt idx="0">
                  <c:v>Networking</c:v>
                </c:pt>
                <c:pt idx="1">
                  <c:v>Processer</c:v>
                </c:pt>
                <c:pt idx="2">
                  <c:v>Cloud Computing</c:v>
                </c:pt>
                <c:pt idx="3">
                  <c:v>Server</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98C-4F7F-BFDD-CC7053EF6DCA}"/>
            </c:ext>
          </c:extLst>
        </c:ser>
        <c:dLbls>
          <c:showLegendKey val="0"/>
          <c:showVal val="0"/>
          <c:showCatName val="0"/>
          <c:showSerName val="0"/>
          <c:showPercent val="0"/>
          <c:showBubbleSize val="0"/>
        </c:dLbls>
        <c:axId val="971911480"/>
        <c:axId val="971909840"/>
      </c:areaChart>
      <c:catAx>
        <c:axId val="971911480"/>
        <c:scaling>
          <c:orientation val="minMax"/>
        </c:scaling>
        <c:delete val="0"/>
        <c:axPos val="b"/>
        <c:numFmt formatCode="General" sourceLinked="1"/>
        <c:majorTickMark val="out"/>
        <c:minorTickMark val="out"/>
        <c:tickLblPos val="nextTo"/>
        <c:spPr>
          <a:noFill/>
          <a:ln>
            <a:noFill/>
          </a:ln>
          <a:effectLst/>
        </c:spPr>
        <c:txPr>
          <a:bodyPr rot="-60000000" spcFirstLastPara="1" vertOverflow="ellipsis" vert="horz" wrap="square" anchor="ctr" anchorCtr="1"/>
          <a:lstStyle/>
          <a:p>
            <a:pPr>
              <a:defRPr sz="1197" b="0" i="0" u="none" strike="noStrike" kern="1200" cap="all" spc="120" normalizeH="0" baseline="0">
                <a:solidFill>
                  <a:schemeClr val="tx1">
                    <a:lumMod val="65000"/>
                    <a:lumOff val="35000"/>
                  </a:schemeClr>
                </a:solidFill>
                <a:latin typeface="+mn-lt"/>
                <a:ea typeface="+mn-ea"/>
                <a:cs typeface="+mn-cs"/>
              </a:defRPr>
            </a:pPr>
            <a:endParaRPr lang="en-US"/>
          </a:p>
        </c:txPr>
        <c:crossAx val="971909840"/>
        <c:crosses val="autoZero"/>
        <c:auto val="1"/>
        <c:lblAlgn val="ctr"/>
        <c:lblOffset val="100"/>
        <c:noMultiLvlLbl val="0"/>
      </c:catAx>
      <c:valAx>
        <c:axId val="971909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719114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8">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defRPr sz="1197" b="0" kern="1200" cap="all" spc="120" normalizeH="0" baseline="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tx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solidFill>
        <a:schemeClr val="lt1"/>
      </a:solidFill>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solidFill>
        <a:schemeClr val="lt1"/>
      </a:solidFill>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iconchunking_colorful2">
  <dgm:title val="iconchunking_colorful2"/>
  <dgm:desc val="iconchunking_colorful2"/>
  <dgm:catLst>
    <dgm:cat type="Other" pri="2"/>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US" dirty="0"/>
            <a:t>NETWORK</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dirty="0"/>
            <a:t>PROCESSOR</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dirty="0"/>
            <a:t>CLOUD COMPUTING</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pPr>
            <a:lnSpc>
              <a:spcPct val="100000"/>
            </a:lnSpc>
          </a:pPr>
          <a:r>
            <a:rPr lang="en-US" dirty="0"/>
            <a:t>SERVER</a:t>
          </a: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dgm:spPr/>
    </dgm:pt>
    <dgm:pt modelId="{D3271400-E9D7-4481-8E98-7952ACC542C2}" type="pres">
      <dgm:prSet presAssocID="{76D56F19-2708-49DB-8F92-D8AC45F23A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B91A50-C686-4934-BF7B-05A6134A6AB8}" type="doc">
      <dgm:prSet loTypeId="urn:microsoft.com/office/officeart/2005/8/layout/equation2" loCatId="relationship" qsTypeId="urn:microsoft.com/office/officeart/2005/8/quickstyle/3d1" qsCatId="3D" csTypeId="urn:microsoft.com/office/officeart/2005/8/colors/iconchunking_colorful2" csCatId="other" phldr="1"/>
      <dgm:spPr/>
      <dgm:t>
        <a:bodyPr/>
        <a:lstStyle/>
        <a:p>
          <a:endParaRPr lang="en-US"/>
        </a:p>
      </dgm:t>
    </dgm:pt>
    <dgm:pt modelId="{0C130901-E9D4-4EAF-B424-4F88CE27500B}">
      <dgm:prSet phldrT="[Text]"/>
      <dgm:spPr/>
      <dgm:t>
        <a:bodyPr/>
        <a:lstStyle/>
        <a:p>
          <a:r>
            <a:rPr lang="en-US" dirty="0"/>
            <a:t>Access needed</a:t>
          </a:r>
        </a:p>
      </dgm:t>
    </dgm:pt>
    <dgm:pt modelId="{593FFE93-A6C0-4E50-9AE4-94E9836CCF10}" type="parTrans" cxnId="{83E578BD-C52D-4669-9624-AAD6B200213D}">
      <dgm:prSet/>
      <dgm:spPr/>
      <dgm:t>
        <a:bodyPr/>
        <a:lstStyle/>
        <a:p>
          <a:endParaRPr lang="en-US"/>
        </a:p>
      </dgm:t>
    </dgm:pt>
    <dgm:pt modelId="{1B4F2771-3339-49BF-913A-037BBE81F3E9}" type="sibTrans" cxnId="{83E578BD-C52D-4669-9624-AAD6B200213D}">
      <dgm:prSet/>
      <dgm:spPr/>
      <dgm:t>
        <a:bodyPr/>
        <a:lstStyle/>
        <a:p>
          <a:endParaRPr lang="en-US" dirty="0"/>
        </a:p>
      </dgm:t>
    </dgm:pt>
    <dgm:pt modelId="{1E4A4BA3-DA3A-4B8A-9915-6411C96BC20F}">
      <dgm:prSet phldrT="[Text]"/>
      <dgm:spPr/>
      <dgm:t>
        <a:bodyPr/>
        <a:lstStyle/>
        <a:p>
          <a:r>
            <a:rPr lang="en-US" dirty="0"/>
            <a:t>Determine scale</a:t>
          </a:r>
        </a:p>
      </dgm:t>
    </dgm:pt>
    <dgm:pt modelId="{1B746E25-5CCE-4074-A4CF-0F2F9BF704A8}" type="parTrans" cxnId="{CABD8092-2CAF-49E0-B89F-52170B045D76}">
      <dgm:prSet/>
      <dgm:spPr/>
      <dgm:t>
        <a:bodyPr/>
        <a:lstStyle/>
        <a:p>
          <a:endParaRPr lang="en-US"/>
        </a:p>
      </dgm:t>
    </dgm:pt>
    <dgm:pt modelId="{959D1F61-9C7C-49C0-A6E2-88726C7C8326}" type="sibTrans" cxnId="{CABD8092-2CAF-49E0-B89F-52170B045D76}">
      <dgm:prSet/>
      <dgm:spPr/>
      <dgm:t>
        <a:bodyPr/>
        <a:lstStyle/>
        <a:p>
          <a:endParaRPr lang="en-US" dirty="0"/>
        </a:p>
      </dgm:t>
    </dgm:pt>
    <dgm:pt modelId="{043B841A-F98C-4C81-AB84-52109901E342}">
      <dgm:prSet phldrT="[Text]"/>
      <dgm:spPr/>
      <dgm:t>
        <a:bodyPr/>
        <a:lstStyle/>
        <a:p>
          <a:r>
            <a:rPr lang="en-US" dirty="0"/>
            <a:t>Select technology</a:t>
          </a:r>
        </a:p>
      </dgm:t>
    </dgm:pt>
    <dgm:pt modelId="{884CBC1F-71DD-48DD-9AF2-52AF262DEBBD}" type="parTrans" cxnId="{405D2B96-501D-415F-B240-24D9D7CFE4D3}">
      <dgm:prSet/>
      <dgm:spPr/>
      <dgm:t>
        <a:bodyPr/>
        <a:lstStyle/>
        <a:p>
          <a:endParaRPr lang="en-US"/>
        </a:p>
      </dgm:t>
    </dgm:pt>
    <dgm:pt modelId="{CAFE7C63-AB58-4477-983E-8167878024D9}" type="sibTrans" cxnId="{405D2B96-501D-415F-B240-24D9D7CFE4D3}">
      <dgm:prSet/>
      <dgm:spPr/>
      <dgm:t>
        <a:bodyPr/>
        <a:lstStyle/>
        <a:p>
          <a:endParaRPr lang="en-US"/>
        </a:p>
      </dgm:t>
    </dgm:pt>
    <dgm:pt modelId="{236BCB6F-8732-4516-9111-00950FAC8DB6}">
      <dgm:prSet/>
      <dgm:spPr/>
      <dgm:t>
        <a:bodyPr/>
        <a:lstStyle/>
        <a:p>
          <a:r>
            <a:rPr lang="en-US" b="0"/>
            <a:t>Plot the daily temperature change</a:t>
          </a:r>
        </a:p>
      </dgm:t>
    </dgm:pt>
    <dgm:pt modelId="{340FE929-3BE9-4072-B1BA-98DCBECDC5F6}" type="parTrans" cxnId="{D03EA71A-009F-481A-ADF9-4970CF2BE341}">
      <dgm:prSet/>
      <dgm:spPr/>
      <dgm:t>
        <a:bodyPr/>
        <a:lstStyle/>
        <a:p>
          <a:endParaRPr lang="en-IN"/>
        </a:p>
      </dgm:t>
    </dgm:pt>
    <dgm:pt modelId="{3FFD143C-0211-4E94-A329-2E1CF27AD0CA}" type="sibTrans" cxnId="{D03EA71A-009F-481A-ADF9-4970CF2BE341}">
      <dgm:prSet/>
      <dgm:spPr/>
      <dgm:t>
        <a:bodyPr/>
        <a:lstStyle/>
        <a:p>
          <a:endParaRPr lang="en-IN"/>
        </a:p>
      </dgm:t>
    </dgm:pt>
    <dgm:pt modelId="{8E6D80D6-8320-4222-9110-1617BB102355}">
      <dgm:prSet/>
      <dgm:spPr/>
      <dgm:t>
        <a:bodyPr/>
        <a:lstStyle/>
        <a:p>
          <a:r>
            <a:rPr lang="en-US" b="0"/>
            <a:t>Plot the daily temperature change</a:t>
          </a:r>
        </a:p>
      </dgm:t>
    </dgm:pt>
    <dgm:pt modelId="{9DFDD521-505E-4549-9EE9-39C071F002D7}" type="parTrans" cxnId="{5DF20CEE-1974-45FA-90D0-E9E9E9F83EA2}">
      <dgm:prSet/>
      <dgm:spPr/>
      <dgm:t>
        <a:bodyPr/>
        <a:lstStyle/>
        <a:p>
          <a:endParaRPr lang="en-IN"/>
        </a:p>
      </dgm:t>
    </dgm:pt>
    <dgm:pt modelId="{514C767B-7198-44EF-8A34-1F0A59D99D03}" type="sibTrans" cxnId="{5DF20CEE-1974-45FA-90D0-E9E9E9F83EA2}">
      <dgm:prSet/>
      <dgm:spPr/>
      <dgm:t>
        <a:bodyPr/>
        <a:lstStyle/>
        <a:p>
          <a:endParaRPr lang="en-IN"/>
        </a:p>
      </dgm:t>
    </dgm:pt>
    <dgm:pt modelId="{B49368FA-77A6-4E32-A6C0-219688BA4BA8}" type="pres">
      <dgm:prSet presAssocID="{FEB91A50-C686-4934-BF7B-05A6134A6AB8}" presName="Name0" presStyleCnt="0">
        <dgm:presLayoutVars>
          <dgm:dir/>
          <dgm:resizeHandles val="exact"/>
        </dgm:presLayoutVars>
      </dgm:prSet>
      <dgm:spPr/>
    </dgm:pt>
    <dgm:pt modelId="{F338DD27-DDEE-4499-B3DC-4D88CAAE87B5}" type="pres">
      <dgm:prSet presAssocID="{FEB91A50-C686-4934-BF7B-05A6134A6AB8}" presName="vNodes" presStyleCnt="0"/>
      <dgm:spPr/>
    </dgm:pt>
    <dgm:pt modelId="{90A41EF0-5470-4B99-97D1-2B3D6204265C}" type="pres">
      <dgm:prSet presAssocID="{0C130901-E9D4-4EAF-B424-4F88CE27500B}" presName="node" presStyleLbl="node1" presStyleIdx="0" presStyleCnt="5">
        <dgm:presLayoutVars>
          <dgm:bulletEnabled val="1"/>
        </dgm:presLayoutVars>
      </dgm:prSet>
      <dgm:spPr/>
    </dgm:pt>
    <dgm:pt modelId="{6D2EE961-12C4-4842-97DC-74DD5EFABB25}" type="pres">
      <dgm:prSet presAssocID="{1B4F2771-3339-49BF-913A-037BBE81F3E9}" presName="spacerT" presStyleCnt="0"/>
      <dgm:spPr/>
    </dgm:pt>
    <dgm:pt modelId="{96C4759D-1150-4AF2-ACC8-0673A6E17052}" type="pres">
      <dgm:prSet presAssocID="{1B4F2771-3339-49BF-913A-037BBE81F3E9}" presName="sibTrans" presStyleLbl="sibTrans2D1" presStyleIdx="0" presStyleCnt="4"/>
      <dgm:spPr/>
    </dgm:pt>
    <dgm:pt modelId="{7F368ACB-451A-4DB3-94AB-324DC7D0203D}" type="pres">
      <dgm:prSet presAssocID="{1B4F2771-3339-49BF-913A-037BBE81F3E9}" presName="spacerB" presStyleCnt="0"/>
      <dgm:spPr/>
    </dgm:pt>
    <dgm:pt modelId="{FA1F2C24-078F-436D-AB98-A948A9BA885E}" type="pres">
      <dgm:prSet presAssocID="{1E4A4BA3-DA3A-4B8A-9915-6411C96BC20F}" presName="node" presStyleLbl="node1" presStyleIdx="1" presStyleCnt="5">
        <dgm:presLayoutVars>
          <dgm:bulletEnabled val="1"/>
        </dgm:presLayoutVars>
      </dgm:prSet>
      <dgm:spPr/>
    </dgm:pt>
    <dgm:pt modelId="{F2DFFA84-DC31-4E3F-96FA-4C4C27F4E367}" type="pres">
      <dgm:prSet presAssocID="{959D1F61-9C7C-49C0-A6E2-88726C7C8326}" presName="spacerT" presStyleCnt="0"/>
      <dgm:spPr/>
    </dgm:pt>
    <dgm:pt modelId="{3C04D98F-74A2-489E-BDBB-21221FB50743}" type="pres">
      <dgm:prSet presAssocID="{959D1F61-9C7C-49C0-A6E2-88726C7C8326}" presName="sibTrans" presStyleLbl="sibTrans2D1" presStyleIdx="1" presStyleCnt="4"/>
      <dgm:spPr/>
    </dgm:pt>
    <dgm:pt modelId="{220AFAC4-325A-46C3-BE7C-471AD1526D34}" type="pres">
      <dgm:prSet presAssocID="{959D1F61-9C7C-49C0-A6E2-88726C7C8326}" presName="spacerB" presStyleCnt="0"/>
      <dgm:spPr/>
    </dgm:pt>
    <dgm:pt modelId="{BD958975-D4C3-4D26-9B16-70E8B6E5A9CD}" type="pres">
      <dgm:prSet presAssocID="{043B841A-F98C-4C81-AB84-52109901E342}" presName="node" presStyleLbl="node1" presStyleIdx="2" presStyleCnt="5">
        <dgm:presLayoutVars>
          <dgm:bulletEnabled val="1"/>
        </dgm:presLayoutVars>
      </dgm:prSet>
      <dgm:spPr/>
    </dgm:pt>
    <dgm:pt modelId="{BE738E4B-37F7-4F05-9248-53A3C6AE728D}" type="pres">
      <dgm:prSet presAssocID="{CAFE7C63-AB58-4477-983E-8167878024D9}" presName="spacerT" presStyleCnt="0"/>
      <dgm:spPr/>
    </dgm:pt>
    <dgm:pt modelId="{F1B3980B-61B5-4B13-B4FE-34E690CD1CFC}" type="pres">
      <dgm:prSet presAssocID="{CAFE7C63-AB58-4477-983E-8167878024D9}" presName="sibTrans" presStyleLbl="sibTrans2D1" presStyleIdx="2" presStyleCnt="4"/>
      <dgm:spPr/>
    </dgm:pt>
    <dgm:pt modelId="{C295DEB2-77A8-408A-93CD-692F2B469973}" type="pres">
      <dgm:prSet presAssocID="{CAFE7C63-AB58-4477-983E-8167878024D9}" presName="spacerB" presStyleCnt="0"/>
      <dgm:spPr/>
    </dgm:pt>
    <dgm:pt modelId="{850FAA1A-F5CD-4829-953E-288694075561}" type="pres">
      <dgm:prSet presAssocID="{236BCB6F-8732-4516-9111-00950FAC8DB6}" presName="node" presStyleLbl="node1" presStyleIdx="3" presStyleCnt="5">
        <dgm:presLayoutVars>
          <dgm:bulletEnabled val="1"/>
        </dgm:presLayoutVars>
      </dgm:prSet>
      <dgm:spPr/>
    </dgm:pt>
    <dgm:pt modelId="{9099C925-C7DB-4A61-B291-CB438C0A7F0D}" type="pres">
      <dgm:prSet presAssocID="{FEB91A50-C686-4934-BF7B-05A6134A6AB8}" presName="sibTransLast" presStyleLbl="sibTrans2D1" presStyleIdx="3" presStyleCnt="4"/>
      <dgm:spPr/>
    </dgm:pt>
    <dgm:pt modelId="{B23ED902-1DB9-402A-ABCF-893F98924155}" type="pres">
      <dgm:prSet presAssocID="{FEB91A50-C686-4934-BF7B-05A6134A6AB8}" presName="connectorText" presStyleLbl="sibTrans2D1" presStyleIdx="3" presStyleCnt="4"/>
      <dgm:spPr/>
    </dgm:pt>
    <dgm:pt modelId="{CE32A684-AD51-4BA5-A6FB-097E50C4D2D0}" type="pres">
      <dgm:prSet presAssocID="{FEB91A50-C686-4934-BF7B-05A6134A6AB8}" presName="lastNode" presStyleLbl="node1" presStyleIdx="4" presStyleCnt="5" custScaleX="127065" custScaleY="92585">
        <dgm:presLayoutVars>
          <dgm:bulletEnabled val="1"/>
        </dgm:presLayoutVars>
      </dgm:prSet>
      <dgm:spPr/>
    </dgm:pt>
  </dgm:ptLst>
  <dgm:cxnLst>
    <dgm:cxn modelId="{B59F9914-7CE5-4E85-99D5-C6BFAFBD5845}" type="presOf" srcId="{FEB91A50-C686-4934-BF7B-05A6134A6AB8}" destId="{B49368FA-77A6-4E32-A6C0-219688BA4BA8}" srcOrd="0" destOrd="0" presId="urn:microsoft.com/office/officeart/2005/8/layout/equation2"/>
    <dgm:cxn modelId="{B75FB718-D5D0-4247-A9DE-75265D3EE007}" type="presOf" srcId="{8E6D80D6-8320-4222-9110-1617BB102355}" destId="{CE32A684-AD51-4BA5-A6FB-097E50C4D2D0}" srcOrd="0" destOrd="0" presId="urn:microsoft.com/office/officeart/2005/8/layout/equation2"/>
    <dgm:cxn modelId="{D03EA71A-009F-481A-ADF9-4970CF2BE341}" srcId="{FEB91A50-C686-4934-BF7B-05A6134A6AB8}" destId="{236BCB6F-8732-4516-9111-00950FAC8DB6}" srcOrd="3" destOrd="0" parTransId="{340FE929-3BE9-4072-B1BA-98DCBECDC5F6}" sibTransId="{3FFD143C-0211-4E94-A329-2E1CF27AD0CA}"/>
    <dgm:cxn modelId="{8F24561F-FB42-4C1C-A814-5763C989A09C}" type="presOf" srcId="{236BCB6F-8732-4516-9111-00950FAC8DB6}" destId="{850FAA1A-F5CD-4829-953E-288694075561}" srcOrd="0" destOrd="0" presId="urn:microsoft.com/office/officeart/2005/8/layout/equation2"/>
    <dgm:cxn modelId="{3879EB2C-18AC-48CD-B5C5-F96BD3DC2C62}" type="presOf" srcId="{3FFD143C-0211-4E94-A329-2E1CF27AD0CA}" destId="{9099C925-C7DB-4A61-B291-CB438C0A7F0D}" srcOrd="0" destOrd="0" presId="urn:microsoft.com/office/officeart/2005/8/layout/equation2"/>
    <dgm:cxn modelId="{90591546-CF3F-46B6-AA54-5B9B869F6F2E}" type="presOf" srcId="{1B4F2771-3339-49BF-913A-037BBE81F3E9}" destId="{96C4759D-1150-4AF2-ACC8-0673A6E17052}" srcOrd="0" destOrd="0" presId="urn:microsoft.com/office/officeart/2005/8/layout/equation2"/>
    <dgm:cxn modelId="{716E566B-05A1-4400-B9D4-C7F0E24627CD}" type="presOf" srcId="{959D1F61-9C7C-49C0-A6E2-88726C7C8326}" destId="{3C04D98F-74A2-489E-BDBB-21221FB50743}" srcOrd="0" destOrd="0" presId="urn:microsoft.com/office/officeart/2005/8/layout/equation2"/>
    <dgm:cxn modelId="{CABD8092-2CAF-49E0-B89F-52170B045D76}" srcId="{FEB91A50-C686-4934-BF7B-05A6134A6AB8}" destId="{1E4A4BA3-DA3A-4B8A-9915-6411C96BC20F}" srcOrd="1" destOrd="0" parTransId="{1B746E25-5CCE-4074-A4CF-0F2F9BF704A8}" sibTransId="{959D1F61-9C7C-49C0-A6E2-88726C7C8326}"/>
    <dgm:cxn modelId="{405D2B96-501D-415F-B240-24D9D7CFE4D3}" srcId="{FEB91A50-C686-4934-BF7B-05A6134A6AB8}" destId="{043B841A-F98C-4C81-AB84-52109901E342}" srcOrd="2" destOrd="0" parTransId="{884CBC1F-71DD-48DD-9AF2-52AF262DEBBD}" sibTransId="{CAFE7C63-AB58-4477-983E-8167878024D9}"/>
    <dgm:cxn modelId="{83E578BD-C52D-4669-9624-AAD6B200213D}" srcId="{FEB91A50-C686-4934-BF7B-05A6134A6AB8}" destId="{0C130901-E9D4-4EAF-B424-4F88CE27500B}" srcOrd="0" destOrd="0" parTransId="{593FFE93-A6C0-4E50-9AE4-94E9836CCF10}" sibTransId="{1B4F2771-3339-49BF-913A-037BBE81F3E9}"/>
    <dgm:cxn modelId="{1F6D7DC9-1388-44C2-B573-DADDEF69F98E}" type="presOf" srcId="{0C130901-E9D4-4EAF-B424-4F88CE27500B}" destId="{90A41EF0-5470-4B99-97D1-2B3D6204265C}" srcOrd="0" destOrd="0" presId="urn:microsoft.com/office/officeart/2005/8/layout/equation2"/>
    <dgm:cxn modelId="{618E4EDF-177B-49EF-A786-8BF16D154B35}" type="presOf" srcId="{1E4A4BA3-DA3A-4B8A-9915-6411C96BC20F}" destId="{FA1F2C24-078F-436D-AB98-A948A9BA885E}" srcOrd="0" destOrd="0" presId="urn:microsoft.com/office/officeart/2005/8/layout/equation2"/>
    <dgm:cxn modelId="{5DF20CEE-1974-45FA-90D0-E9E9E9F83EA2}" srcId="{FEB91A50-C686-4934-BF7B-05A6134A6AB8}" destId="{8E6D80D6-8320-4222-9110-1617BB102355}" srcOrd="4" destOrd="0" parTransId="{9DFDD521-505E-4549-9EE9-39C071F002D7}" sibTransId="{514C767B-7198-44EF-8A34-1F0A59D99D03}"/>
    <dgm:cxn modelId="{27C65CEE-C6F7-45D4-AD47-E6425CF80597}" type="presOf" srcId="{CAFE7C63-AB58-4477-983E-8167878024D9}" destId="{F1B3980B-61B5-4B13-B4FE-34E690CD1CFC}" srcOrd="0" destOrd="0" presId="urn:microsoft.com/office/officeart/2005/8/layout/equation2"/>
    <dgm:cxn modelId="{578FD3F2-E4A5-4F0B-8FC4-400517EAD090}" type="presOf" srcId="{043B841A-F98C-4C81-AB84-52109901E342}" destId="{BD958975-D4C3-4D26-9B16-70E8B6E5A9CD}" srcOrd="0" destOrd="0" presId="urn:microsoft.com/office/officeart/2005/8/layout/equation2"/>
    <dgm:cxn modelId="{8771C0FF-96E7-443F-8F0C-09D78530F0F1}" type="presOf" srcId="{3FFD143C-0211-4E94-A329-2E1CF27AD0CA}" destId="{B23ED902-1DB9-402A-ABCF-893F98924155}" srcOrd="1" destOrd="0" presId="urn:microsoft.com/office/officeart/2005/8/layout/equation2"/>
    <dgm:cxn modelId="{C2B9E47F-6CAD-4670-AC2A-1BC1D5F5ACBA}" type="presParOf" srcId="{B49368FA-77A6-4E32-A6C0-219688BA4BA8}" destId="{F338DD27-DDEE-4499-B3DC-4D88CAAE87B5}" srcOrd="0" destOrd="0" presId="urn:microsoft.com/office/officeart/2005/8/layout/equation2"/>
    <dgm:cxn modelId="{2A7C1A37-332A-4057-9B0B-FCC81310CC31}" type="presParOf" srcId="{F338DD27-DDEE-4499-B3DC-4D88CAAE87B5}" destId="{90A41EF0-5470-4B99-97D1-2B3D6204265C}" srcOrd="0" destOrd="0" presId="urn:microsoft.com/office/officeart/2005/8/layout/equation2"/>
    <dgm:cxn modelId="{AF7E0C2B-DE29-4FBA-8BED-87D94BD1B856}" type="presParOf" srcId="{F338DD27-DDEE-4499-B3DC-4D88CAAE87B5}" destId="{6D2EE961-12C4-4842-97DC-74DD5EFABB25}" srcOrd="1" destOrd="0" presId="urn:microsoft.com/office/officeart/2005/8/layout/equation2"/>
    <dgm:cxn modelId="{426D789A-EDCE-4DD9-86A0-B0BD82C30817}" type="presParOf" srcId="{F338DD27-DDEE-4499-B3DC-4D88CAAE87B5}" destId="{96C4759D-1150-4AF2-ACC8-0673A6E17052}" srcOrd="2" destOrd="0" presId="urn:microsoft.com/office/officeart/2005/8/layout/equation2"/>
    <dgm:cxn modelId="{9E7CC358-03EE-4C18-868B-3B255CB09769}" type="presParOf" srcId="{F338DD27-DDEE-4499-B3DC-4D88CAAE87B5}" destId="{7F368ACB-451A-4DB3-94AB-324DC7D0203D}" srcOrd="3" destOrd="0" presId="urn:microsoft.com/office/officeart/2005/8/layout/equation2"/>
    <dgm:cxn modelId="{56656313-07A8-4183-B30D-5A73DFDEFC3D}" type="presParOf" srcId="{F338DD27-DDEE-4499-B3DC-4D88CAAE87B5}" destId="{FA1F2C24-078F-436D-AB98-A948A9BA885E}" srcOrd="4" destOrd="0" presId="urn:microsoft.com/office/officeart/2005/8/layout/equation2"/>
    <dgm:cxn modelId="{63869BC2-CCA4-4024-AA1B-3BB3C0FD82CB}" type="presParOf" srcId="{F338DD27-DDEE-4499-B3DC-4D88CAAE87B5}" destId="{F2DFFA84-DC31-4E3F-96FA-4C4C27F4E367}" srcOrd="5" destOrd="0" presId="urn:microsoft.com/office/officeart/2005/8/layout/equation2"/>
    <dgm:cxn modelId="{B0BF04AA-CAC9-4889-A861-D8CB2B253742}" type="presParOf" srcId="{F338DD27-DDEE-4499-B3DC-4D88CAAE87B5}" destId="{3C04D98F-74A2-489E-BDBB-21221FB50743}" srcOrd="6" destOrd="0" presId="urn:microsoft.com/office/officeart/2005/8/layout/equation2"/>
    <dgm:cxn modelId="{8AF7BABA-63B9-41AA-822F-B110EFEFEAB7}" type="presParOf" srcId="{F338DD27-DDEE-4499-B3DC-4D88CAAE87B5}" destId="{220AFAC4-325A-46C3-BE7C-471AD1526D34}" srcOrd="7" destOrd="0" presId="urn:microsoft.com/office/officeart/2005/8/layout/equation2"/>
    <dgm:cxn modelId="{EE0829E1-D597-48B0-B8EF-99CFAC62CDE5}" type="presParOf" srcId="{F338DD27-DDEE-4499-B3DC-4D88CAAE87B5}" destId="{BD958975-D4C3-4D26-9B16-70E8B6E5A9CD}" srcOrd="8" destOrd="0" presId="urn:microsoft.com/office/officeart/2005/8/layout/equation2"/>
    <dgm:cxn modelId="{0BE1C774-AE8A-4EAE-B8BB-B2F3D36AC767}" type="presParOf" srcId="{F338DD27-DDEE-4499-B3DC-4D88CAAE87B5}" destId="{BE738E4B-37F7-4F05-9248-53A3C6AE728D}" srcOrd="9" destOrd="0" presId="urn:microsoft.com/office/officeart/2005/8/layout/equation2"/>
    <dgm:cxn modelId="{27155422-B8FC-496F-B6A3-3A6457296FA4}" type="presParOf" srcId="{F338DD27-DDEE-4499-B3DC-4D88CAAE87B5}" destId="{F1B3980B-61B5-4B13-B4FE-34E690CD1CFC}" srcOrd="10" destOrd="0" presId="urn:microsoft.com/office/officeart/2005/8/layout/equation2"/>
    <dgm:cxn modelId="{090F1047-19F2-4F66-AAE5-6F89B53414BE}" type="presParOf" srcId="{F338DD27-DDEE-4499-B3DC-4D88CAAE87B5}" destId="{C295DEB2-77A8-408A-93CD-692F2B469973}" srcOrd="11" destOrd="0" presId="urn:microsoft.com/office/officeart/2005/8/layout/equation2"/>
    <dgm:cxn modelId="{6F9052A6-97DC-45E0-B08E-0144B352ED58}" type="presParOf" srcId="{F338DD27-DDEE-4499-B3DC-4D88CAAE87B5}" destId="{850FAA1A-F5CD-4829-953E-288694075561}" srcOrd="12" destOrd="0" presId="urn:microsoft.com/office/officeart/2005/8/layout/equation2"/>
    <dgm:cxn modelId="{0623BF6B-E817-4BC8-B05B-EE9753308F5B}" type="presParOf" srcId="{B49368FA-77A6-4E32-A6C0-219688BA4BA8}" destId="{9099C925-C7DB-4A61-B291-CB438C0A7F0D}" srcOrd="1" destOrd="0" presId="urn:microsoft.com/office/officeart/2005/8/layout/equation2"/>
    <dgm:cxn modelId="{89CB2CA0-56B4-4EDB-B4A7-CF2803B3C66B}" type="presParOf" srcId="{9099C925-C7DB-4A61-B291-CB438C0A7F0D}" destId="{B23ED902-1DB9-402A-ABCF-893F98924155}" srcOrd="0" destOrd="0" presId="urn:microsoft.com/office/officeart/2005/8/layout/equation2"/>
    <dgm:cxn modelId="{57095DD8-15D3-432C-BAA5-A1AB3A63281B}" type="presParOf" srcId="{B49368FA-77A6-4E32-A6C0-219688BA4BA8}" destId="{CE32A684-AD51-4BA5-A6FB-097E50C4D2D0}" srcOrd="2"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1469"/>
          <a:ext cx="3084892" cy="7450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25364" y="169096"/>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860480" y="1469"/>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US" sz="2100" kern="1200" dirty="0"/>
            <a:t>NETWORK</a:t>
          </a:r>
        </a:p>
      </dsp:txBody>
      <dsp:txXfrm>
        <a:off x="860480" y="1469"/>
        <a:ext cx="2224411" cy="745005"/>
      </dsp:txXfrm>
    </dsp:sp>
    <dsp:sp modelId="{B9A40EDB-694E-464C-8356-AEE8787842F2}">
      <dsp:nvSpPr>
        <dsp:cNvPr id="0" name=""/>
        <dsp:cNvSpPr/>
      </dsp:nvSpPr>
      <dsp:spPr>
        <a:xfrm>
          <a:off x="0" y="932726"/>
          <a:ext cx="3084892" cy="745005"/>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25364" y="1100352"/>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860480" y="932726"/>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US" sz="2100" kern="1200" dirty="0"/>
            <a:t>PROCESSOR</a:t>
          </a:r>
        </a:p>
      </dsp:txBody>
      <dsp:txXfrm>
        <a:off x="860480" y="932726"/>
        <a:ext cx="2224411" cy="745005"/>
      </dsp:txXfrm>
    </dsp:sp>
    <dsp:sp modelId="{9DD6C5DE-B838-492F-B4A8-49E4DE8C5CF5}">
      <dsp:nvSpPr>
        <dsp:cNvPr id="0" name=""/>
        <dsp:cNvSpPr/>
      </dsp:nvSpPr>
      <dsp:spPr>
        <a:xfrm>
          <a:off x="0" y="1863982"/>
          <a:ext cx="3084892" cy="745005"/>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25364" y="2031608"/>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860480" y="1863982"/>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US" sz="2100" kern="1200" dirty="0"/>
            <a:t>CLOUD COMPUTING</a:t>
          </a:r>
        </a:p>
      </dsp:txBody>
      <dsp:txXfrm>
        <a:off x="860480" y="1863982"/>
        <a:ext cx="2224411" cy="745005"/>
      </dsp:txXfrm>
    </dsp:sp>
    <dsp:sp modelId="{984F7435-4B4C-47D4-B03E-CC8917BDBDBB}">
      <dsp:nvSpPr>
        <dsp:cNvPr id="0" name=""/>
        <dsp:cNvSpPr/>
      </dsp:nvSpPr>
      <dsp:spPr>
        <a:xfrm>
          <a:off x="0" y="2795238"/>
          <a:ext cx="3084892" cy="745005"/>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225364" y="2962865"/>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860480" y="2795238"/>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a:lnSpc>
              <a:spcPct val="100000"/>
            </a:lnSpc>
            <a:spcBef>
              <a:spcPct val="0"/>
            </a:spcBef>
            <a:spcAft>
              <a:spcPct val="35000"/>
            </a:spcAft>
            <a:buNone/>
          </a:pPr>
          <a:r>
            <a:rPr lang="en-US" sz="2100" kern="1200" dirty="0"/>
            <a:t>SERVER</a:t>
          </a:r>
        </a:p>
      </dsp:txBody>
      <dsp:txXfrm>
        <a:off x="860480" y="2795238"/>
        <a:ext cx="2224411" cy="7450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41EF0-5470-4B99-97D1-2B3D6204265C}">
      <dsp:nvSpPr>
        <dsp:cNvPr id="0" name=""/>
        <dsp:cNvSpPr/>
      </dsp:nvSpPr>
      <dsp:spPr>
        <a:xfrm>
          <a:off x="3310448" y="950"/>
          <a:ext cx="793253" cy="793253"/>
        </a:xfrm>
        <a:prstGeom prst="ellips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Access needed</a:t>
          </a:r>
        </a:p>
      </dsp:txBody>
      <dsp:txXfrm>
        <a:off x="3426617" y="117119"/>
        <a:ext cx="560915" cy="560915"/>
      </dsp:txXfrm>
    </dsp:sp>
    <dsp:sp modelId="{96C4759D-1150-4AF2-ACC8-0673A6E17052}">
      <dsp:nvSpPr>
        <dsp:cNvPr id="0" name=""/>
        <dsp:cNvSpPr/>
      </dsp:nvSpPr>
      <dsp:spPr>
        <a:xfrm>
          <a:off x="3477032" y="858616"/>
          <a:ext cx="460087" cy="460087"/>
        </a:xfrm>
        <a:prstGeom prst="mathPlus">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3538017" y="1034553"/>
        <a:ext cx="338117" cy="108213"/>
      </dsp:txXfrm>
    </dsp:sp>
    <dsp:sp modelId="{FA1F2C24-078F-436D-AB98-A948A9BA885E}">
      <dsp:nvSpPr>
        <dsp:cNvPr id="0" name=""/>
        <dsp:cNvSpPr/>
      </dsp:nvSpPr>
      <dsp:spPr>
        <a:xfrm>
          <a:off x="3310448" y="1383115"/>
          <a:ext cx="793253" cy="793253"/>
        </a:xfrm>
        <a:prstGeom prst="ellipse">
          <a:avLst/>
        </a:prstGeom>
        <a:gradFill rotWithShape="0">
          <a:gsLst>
            <a:gs pos="0">
              <a:schemeClr val="accent2">
                <a:hueOff val="1197020"/>
                <a:satOff val="-3638"/>
                <a:lumOff val="-49"/>
                <a:alphaOff val="0"/>
                <a:tint val="94000"/>
                <a:satMod val="105000"/>
                <a:lumMod val="102000"/>
              </a:schemeClr>
            </a:gs>
            <a:gs pos="100000">
              <a:schemeClr val="accent2">
                <a:hueOff val="1197020"/>
                <a:satOff val="-3638"/>
                <a:lumOff val="-49"/>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Determine scale</a:t>
          </a:r>
        </a:p>
      </dsp:txBody>
      <dsp:txXfrm>
        <a:off x="3426617" y="1499284"/>
        <a:ext cx="560915" cy="560915"/>
      </dsp:txXfrm>
    </dsp:sp>
    <dsp:sp modelId="{3C04D98F-74A2-489E-BDBB-21221FB50743}">
      <dsp:nvSpPr>
        <dsp:cNvPr id="0" name=""/>
        <dsp:cNvSpPr/>
      </dsp:nvSpPr>
      <dsp:spPr>
        <a:xfrm>
          <a:off x="3477032" y="2240781"/>
          <a:ext cx="460087" cy="460087"/>
        </a:xfrm>
        <a:prstGeom prst="mathPlus">
          <a:avLst/>
        </a:prstGeom>
        <a:gradFill rotWithShape="0">
          <a:gsLst>
            <a:gs pos="0">
              <a:schemeClr val="accent2">
                <a:hueOff val="1596027"/>
                <a:satOff val="-4850"/>
                <a:lumOff val="-65"/>
                <a:alphaOff val="0"/>
                <a:tint val="94000"/>
                <a:satMod val="105000"/>
                <a:lumMod val="102000"/>
              </a:schemeClr>
            </a:gs>
            <a:gs pos="100000">
              <a:schemeClr val="accent2">
                <a:hueOff val="1596027"/>
                <a:satOff val="-4850"/>
                <a:lumOff val="-65"/>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3538017" y="2416718"/>
        <a:ext cx="338117" cy="108213"/>
      </dsp:txXfrm>
    </dsp:sp>
    <dsp:sp modelId="{BD958975-D4C3-4D26-9B16-70E8B6E5A9CD}">
      <dsp:nvSpPr>
        <dsp:cNvPr id="0" name=""/>
        <dsp:cNvSpPr/>
      </dsp:nvSpPr>
      <dsp:spPr>
        <a:xfrm>
          <a:off x="3310448" y="2765281"/>
          <a:ext cx="793253" cy="793253"/>
        </a:xfrm>
        <a:prstGeom prst="ellipse">
          <a:avLst/>
        </a:prstGeom>
        <a:gradFill rotWithShape="0">
          <a:gsLst>
            <a:gs pos="0">
              <a:schemeClr val="accent2">
                <a:hueOff val="2394041"/>
                <a:satOff val="-7276"/>
                <a:lumOff val="-98"/>
                <a:alphaOff val="0"/>
                <a:tint val="94000"/>
                <a:satMod val="105000"/>
                <a:lumMod val="102000"/>
              </a:schemeClr>
            </a:gs>
            <a:gs pos="100000">
              <a:schemeClr val="accent2">
                <a:hueOff val="2394041"/>
                <a:satOff val="-7276"/>
                <a:lumOff val="-98"/>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Select technology</a:t>
          </a:r>
        </a:p>
      </dsp:txBody>
      <dsp:txXfrm>
        <a:off x="3426617" y="2881450"/>
        <a:ext cx="560915" cy="560915"/>
      </dsp:txXfrm>
    </dsp:sp>
    <dsp:sp modelId="{F1B3980B-61B5-4B13-B4FE-34E690CD1CFC}">
      <dsp:nvSpPr>
        <dsp:cNvPr id="0" name=""/>
        <dsp:cNvSpPr/>
      </dsp:nvSpPr>
      <dsp:spPr>
        <a:xfrm>
          <a:off x="3477032" y="3622947"/>
          <a:ext cx="460087" cy="460087"/>
        </a:xfrm>
        <a:prstGeom prst="mathPlus">
          <a:avLst/>
        </a:prstGeom>
        <a:gradFill rotWithShape="0">
          <a:gsLst>
            <a:gs pos="0">
              <a:schemeClr val="accent2">
                <a:hueOff val="3192055"/>
                <a:satOff val="-9701"/>
                <a:lumOff val="-131"/>
                <a:alphaOff val="0"/>
                <a:tint val="94000"/>
                <a:satMod val="105000"/>
                <a:lumMod val="102000"/>
              </a:schemeClr>
            </a:gs>
            <a:gs pos="100000">
              <a:schemeClr val="accent2">
                <a:hueOff val="3192055"/>
                <a:satOff val="-9701"/>
                <a:lumOff val="-131"/>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538017" y="3798884"/>
        <a:ext cx="338117" cy="108213"/>
      </dsp:txXfrm>
    </dsp:sp>
    <dsp:sp modelId="{850FAA1A-F5CD-4829-953E-288694075561}">
      <dsp:nvSpPr>
        <dsp:cNvPr id="0" name=""/>
        <dsp:cNvSpPr/>
      </dsp:nvSpPr>
      <dsp:spPr>
        <a:xfrm>
          <a:off x="3310448" y="4147446"/>
          <a:ext cx="793253" cy="793253"/>
        </a:xfrm>
        <a:prstGeom prst="ellipse">
          <a:avLst/>
        </a:prstGeom>
        <a:gradFill rotWithShape="0">
          <a:gsLst>
            <a:gs pos="0">
              <a:schemeClr val="accent2">
                <a:hueOff val="3591061"/>
                <a:satOff val="-10913"/>
                <a:lumOff val="-147"/>
                <a:alphaOff val="0"/>
                <a:tint val="94000"/>
                <a:satMod val="105000"/>
                <a:lumMod val="102000"/>
              </a:schemeClr>
            </a:gs>
            <a:gs pos="100000">
              <a:schemeClr val="accent2">
                <a:hueOff val="3591061"/>
                <a:satOff val="-10913"/>
                <a:lumOff val="-147"/>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0" kern="1200"/>
            <a:t>Plot the daily temperature change</a:t>
          </a:r>
        </a:p>
      </dsp:txBody>
      <dsp:txXfrm>
        <a:off x="3426617" y="4263615"/>
        <a:ext cx="560915" cy="560915"/>
      </dsp:txXfrm>
    </dsp:sp>
    <dsp:sp modelId="{9099C925-C7DB-4A61-B291-CB438C0A7F0D}">
      <dsp:nvSpPr>
        <dsp:cNvPr id="0" name=""/>
        <dsp:cNvSpPr/>
      </dsp:nvSpPr>
      <dsp:spPr>
        <a:xfrm>
          <a:off x="4222690" y="2323280"/>
          <a:ext cx="252254" cy="295090"/>
        </a:xfrm>
        <a:prstGeom prst="rightArrow">
          <a:avLst>
            <a:gd name="adj1" fmla="val 60000"/>
            <a:gd name="adj2" fmla="val 50000"/>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4222690" y="2382298"/>
        <a:ext cx="176578" cy="177054"/>
      </dsp:txXfrm>
    </dsp:sp>
    <dsp:sp modelId="{CE32A684-AD51-4BA5-A6FB-097E50C4D2D0}">
      <dsp:nvSpPr>
        <dsp:cNvPr id="0" name=""/>
        <dsp:cNvSpPr/>
      </dsp:nvSpPr>
      <dsp:spPr>
        <a:xfrm>
          <a:off x="4579655" y="1736391"/>
          <a:ext cx="2015896" cy="1468868"/>
        </a:xfrm>
        <a:prstGeom prst="ellipse">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kern="1200"/>
            <a:t>Plot the daily temperature change</a:t>
          </a:r>
        </a:p>
      </dsp:txBody>
      <dsp:txXfrm>
        <a:off x="4874876" y="1951502"/>
        <a:ext cx="1425454" cy="10386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7/28/2023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7/28/2023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4093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386266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7/28/2023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7/28/2023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5.png"/><Relationship Id="rId5" Type="http://schemas.openxmlformats.org/officeDocument/2006/relationships/image" Target="../media/image6.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2.png"/><Relationship Id="rId4" Type="http://schemas.openxmlformats.org/officeDocument/2006/relationships/diagramData" Target="../diagrams/data2.xml"/><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mailto:someone@exampl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700351" y="110333"/>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986765"/>
            <a:ext cx="6858000" cy="2709465"/>
          </a:xfrm>
        </p:spPr>
        <p:txBody>
          <a:bodyPr anchor="ctr">
            <a:normAutofit fontScale="90000"/>
          </a:bodyPr>
          <a:lstStyle/>
          <a:p>
            <a:pPr algn="ctr"/>
            <a:r>
              <a:rPr lang="en-US" b="1" i="0" dirty="0">
                <a:effectLst/>
                <a:latin typeface="Arial" panose="020B0604020202020204" pitchFamily="34" charset="0"/>
              </a:rPr>
              <a:t>Predict Weather with Machine Learning</a:t>
            </a:r>
            <a:br>
              <a:rPr lang="en-US" b="1" i="0" dirty="0">
                <a:effectLst/>
                <a:latin typeface="Arial" panose="020B0604020202020204" pitchFamily="34" charset="0"/>
              </a:rPr>
            </a:br>
            <a:r>
              <a:rPr lang="en-IN" dirty="0"/>
              <a:t>by TSF</a:t>
            </a:r>
            <a:endParaRPr lang="en-US" dirty="0"/>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IN" dirty="0"/>
              <a:t>Created during internship at DS GROUP</a:t>
            </a:r>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6" name="Picture 5">
            <a:extLst>
              <a:ext uri="{FF2B5EF4-FFF2-40B4-BE49-F238E27FC236}">
                <a16:creationId xmlns:a16="http://schemas.microsoft.com/office/drawing/2014/main" id="{F85A430F-4E10-49E7-9583-739DAB2D573A}"/>
              </a:ext>
            </a:extLst>
          </p:cNvPr>
          <p:cNvPicPr>
            <a:picLocks noChangeAspect="1"/>
          </p:cNvPicPr>
          <p:nvPr/>
        </p:nvPicPr>
        <p:blipFill>
          <a:blip r:embed="rId6"/>
          <a:stretch>
            <a:fillRect/>
          </a:stretch>
        </p:blipFill>
        <p:spPr>
          <a:xfrm>
            <a:off x="5029145" y="4111621"/>
            <a:ext cx="2133710" cy="519646"/>
          </a:xfrm>
          <a:prstGeom prst="rect">
            <a:avLst/>
          </a:prstGeom>
        </p:spPr>
      </p:pic>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676D32E-B918-4486-BF9F-41457A3BC067}"/>
              </a:ext>
            </a:extLst>
          </p:cNvPr>
          <p:cNvSpPr txBox="1"/>
          <p:nvPr/>
        </p:nvSpPr>
        <p:spPr>
          <a:xfrm>
            <a:off x="1178312" y="324572"/>
            <a:ext cx="6103434" cy="461665"/>
          </a:xfrm>
          <a:prstGeom prst="rect">
            <a:avLst/>
          </a:prstGeom>
          <a:noFill/>
        </p:spPr>
        <p:txBody>
          <a:bodyPr wrap="square">
            <a:spAutoFit/>
          </a:bodyPr>
          <a:lstStyle/>
          <a:p>
            <a:pPr algn="l"/>
            <a:r>
              <a:rPr lang="en-IN" sz="2400" b="1" i="0" dirty="0">
                <a:solidFill>
                  <a:schemeClr val="accent3">
                    <a:lumMod val="75000"/>
                  </a:schemeClr>
                </a:solidFill>
                <a:effectLst/>
                <a:latin typeface="Roboto" panose="02000000000000000000" pitchFamily="2" charset="0"/>
              </a:rPr>
              <a:t>Conclusion</a:t>
            </a:r>
            <a:endParaRPr lang="en-IN" b="1" i="0" dirty="0">
              <a:solidFill>
                <a:schemeClr val="accent3">
                  <a:lumMod val="75000"/>
                </a:schemeClr>
              </a:solidFill>
              <a:effectLst/>
              <a:latin typeface="Roboto" panose="02000000000000000000" pitchFamily="2" charset="0"/>
            </a:endParaRPr>
          </a:p>
        </p:txBody>
      </p:sp>
      <p:sp>
        <p:nvSpPr>
          <p:cNvPr id="10" name="TextBox 9">
            <a:extLst>
              <a:ext uri="{FF2B5EF4-FFF2-40B4-BE49-F238E27FC236}">
                <a16:creationId xmlns:a16="http://schemas.microsoft.com/office/drawing/2014/main" id="{F56AF132-01AB-4647-AF47-B1F7BA5EE814}"/>
              </a:ext>
            </a:extLst>
          </p:cNvPr>
          <p:cNvSpPr txBox="1"/>
          <p:nvPr/>
        </p:nvSpPr>
        <p:spPr>
          <a:xfrm>
            <a:off x="2286000" y="1026945"/>
            <a:ext cx="6103434" cy="1754326"/>
          </a:xfrm>
          <a:prstGeom prst="rect">
            <a:avLst/>
          </a:prstGeom>
          <a:noFill/>
        </p:spPr>
        <p:txBody>
          <a:bodyPr wrap="square">
            <a:spAutoFit/>
          </a:bodyPr>
          <a:lstStyle/>
          <a:p>
            <a:r>
              <a:rPr lang="en-US" b="0" i="0" dirty="0">
                <a:solidFill>
                  <a:srgbClr val="D5D5D5"/>
                </a:solidFill>
                <a:effectLst/>
                <a:latin typeface="Roboto" panose="02000000000000000000" pitchFamily="2" charset="0"/>
              </a:rPr>
              <a:t>I </a:t>
            </a:r>
            <a:r>
              <a:rPr lang="en-IN" b="0" i="0" dirty="0">
                <a:solidFill>
                  <a:srgbClr val="D5D5D5"/>
                </a:solidFill>
                <a:effectLst/>
                <a:latin typeface="Roboto" panose="02000000000000000000" pitchFamily="2" charset="0"/>
              </a:rPr>
              <a:t>implemented</a:t>
            </a:r>
            <a:r>
              <a:rPr lang="en-US" b="0" i="0" dirty="0">
                <a:solidFill>
                  <a:srgbClr val="D5D5D5"/>
                </a:solidFill>
                <a:effectLst/>
                <a:latin typeface="Roboto" panose="02000000000000000000" pitchFamily="2" charset="0"/>
              </a:rPr>
              <a:t> seasonal SARIMA model in Python. I made extensive use of the pandas and stats models (</a:t>
            </a:r>
            <a:r>
              <a:rPr lang="en-US" b="0" i="0" dirty="0">
                <a:solidFill>
                  <a:srgbClr val="BAB6AF"/>
                </a:solidFill>
                <a:effectLst/>
                <a:latin typeface="arial" panose="020B0604020202020204" pitchFamily="34" charset="0"/>
              </a:rPr>
              <a:t> </a:t>
            </a:r>
            <a:r>
              <a:rPr lang="en-US" b="1" i="0" dirty="0">
                <a:solidFill>
                  <a:srgbClr val="BAB6AF"/>
                </a:solidFill>
                <a:effectLst/>
                <a:latin typeface="arial" panose="020B0604020202020204" pitchFamily="34" charset="0"/>
              </a:rPr>
              <a:t>provides classes and functions for the estimation of many different statistical models</a:t>
            </a:r>
            <a:r>
              <a:rPr lang="en-US" b="0" i="0" dirty="0">
                <a:solidFill>
                  <a:srgbClr val="D5D5D5"/>
                </a:solidFill>
                <a:effectLst/>
                <a:latin typeface="Roboto" panose="02000000000000000000" pitchFamily="2" charset="0"/>
              </a:rPr>
              <a:t>)libraries and showed how to run model diagnostics, as well as how to produce forecasts of the Rain.</a:t>
            </a:r>
            <a:endParaRPr lang="en-IN" dirty="0"/>
          </a:p>
        </p:txBody>
      </p:sp>
      <p:sp>
        <p:nvSpPr>
          <p:cNvPr id="12" name="TextBox 11">
            <a:extLst>
              <a:ext uri="{FF2B5EF4-FFF2-40B4-BE49-F238E27FC236}">
                <a16:creationId xmlns:a16="http://schemas.microsoft.com/office/drawing/2014/main" id="{1A2DCCEA-2669-4A22-965E-3F1C400DFB92}"/>
              </a:ext>
            </a:extLst>
          </p:cNvPr>
          <p:cNvSpPr txBox="1"/>
          <p:nvPr/>
        </p:nvSpPr>
        <p:spPr>
          <a:xfrm>
            <a:off x="2185639" y="2777159"/>
            <a:ext cx="6954644" cy="923330"/>
          </a:xfrm>
          <a:prstGeom prst="rect">
            <a:avLst/>
          </a:prstGeom>
          <a:noFill/>
        </p:spPr>
        <p:txBody>
          <a:bodyPr wrap="square">
            <a:spAutoFit/>
          </a:bodyPr>
          <a:lstStyle/>
          <a:p>
            <a:r>
              <a:rPr lang="en-US" b="0" i="0" dirty="0">
                <a:solidFill>
                  <a:srgbClr val="D5D5D5"/>
                </a:solidFill>
                <a:effectLst/>
                <a:latin typeface="Roboto" panose="02000000000000000000" pitchFamily="2" charset="0"/>
              </a:rPr>
              <a:t> transition to another season signaling through the rainfall should gradually occur, unless there is any disastrous factors such as storm, drought, etc.</a:t>
            </a:r>
            <a:endParaRPr lang="en-IN" dirty="0"/>
          </a:p>
        </p:txBody>
      </p:sp>
      <p:sp>
        <p:nvSpPr>
          <p:cNvPr id="14" name="TextBox 13">
            <a:extLst>
              <a:ext uri="{FF2B5EF4-FFF2-40B4-BE49-F238E27FC236}">
                <a16:creationId xmlns:a16="http://schemas.microsoft.com/office/drawing/2014/main" id="{77355A66-762C-416A-947E-E12491F2A5EC}"/>
              </a:ext>
            </a:extLst>
          </p:cNvPr>
          <p:cNvSpPr txBox="1"/>
          <p:nvPr/>
        </p:nvSpPr>
        <p:spPr>
          <a:xfrm>
            <a:off x="2185639" y="3819436"/>
            <a:ext cx="6103434" cy="1200329"/>
          </a:xfrm>
          <a:prstGeom prst="rect">
            <a:avLst/>
          </a:prstGeom>
          <a:noFill/>
        </p:spPr>
        <p:txBody>
          <a:bodyPr wrap="square">
            <a:spAutoFit/>
          </a:bodyPr>
          <a:lstStyle/>
          <a:p>
            <a:r>
              <a:rPr lang="en-IN" b="0" i="0" dirty="0">
                <a:solidFill>
                  <a:srgbClr val="E8EAED"/>
                </a:solidFill>
                <a:effectLst/>
                <a:latin typeface="Google Sans"/>
              </a:rPr>
              <a:t> large quantity of observation data including surface observations, satellite imagery, radar data, radiosonde data, upper-air data, wind profilers, aircraft observations, river gauges, and simply looking outside.</a:t>
            </a:r>
            <a:endParaRPr lang="en-IN" dirty="0"/>
          </a:p>
        </p:txBody>
      </p:sp>
    </p:spTree>
    <p:extLst>
      <p:ext uri="{BB962C8B-B14F-4D97-AF65-F5344CB8AC3E}">
        <p14:creationId xmlns:p14="http://schemas.microsoft.com/office/powerpoint/2010/main" val="2305976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A37970-5447-4E61-B1E1-B0ADE00AC018}"/>
              </a:ext>
            </a:extLst>
          </p:cNvPr>
          <p:cNvPicPr>
            <a:picLocks noChangeAspect="1"/>
          </p:cNvPicPr>
          <p:nvPr/>
        </p:nvPicPr>
        <p:blipFill>
          <a:blip r:embed="rId2"/>
          <a:stretch>
            <a:fillRect/>
          </a:stretch>
        </p:blipFill>
        <p:spPr>
          <a:xfrm>
            <a:off x="2958790" y="2012877"/>
            <a:ext cx="6162908" cy="2832246"/>
          </a:xfrm>
          <a:prstGeom prst="rect">
            <a:avLst/>
          </a:prstGeom>
        </p:spPr>
      </p:pic>
    </p:spTree>
    <p:extLst>
      <p:ext uri="{BB962C8B-B14F-4D97-AF65-F5344CB8AC3E}">
        <p14:creationId xmlns:p14="http://schemas.microsoft.com/office/powerpoint/2010/main" val="1698462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dirty="0"/>
              <a:t>Computing Components</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991701812"/>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4" name="TextBox 63">
            <a:extLst>
              <a:ext uri="{FF2B5EF4-FFF2-40B4-BE49-F238E27FC236}">
                <a16:creationId xmlns:a16="http://schemas.microsoft.com/office/drawing/2014/main" id="{E33FB427-167E-40A4-8526-3DBA08D43F2B}"/>
              </a:ext>
            </a:extLst>
          </p:cNvPr>
          <p:cNvSpPr txBox="1"/>
          <p:nvPr/>
        </p:nvSpPr>
        <p:spPr>
          <a:xfrm>
            <a:off x="266700" y="211344"/>
            <a:ext cx="6141854" cy="1754326"/>
          </a:xfrm>
          <a:prstGeom prst="rect">
            <a:avLst/>
          </a:prstGeom>
          <a:noFill/>
        </p:spPr>
        <p:txBody>
          <a:bodyPr wrap="square">
            <a:spAutoFit/>
          </a:bodyPr>
          <a:lstStyle/>
          <a:p>
            <a:r>
              <a:rPr lang="en-US" b="0" i="0" dirty="0">
                <a:solidFill>
                  <a:schemeClr val="bg2"/>
                </a:solidFill>
                <a:effectLst/>
                <a:highlight>
                  <a:srgbClr val="FFFF00"/>
                </a:highlight>
                <a:latin typeface="Arial" panose="020B0604020202020204" pitchFamily="34" charset="0"/>
              </a:rPr>
              <a:t> We have access to a century of historical averages of global temperatures, including global maximum temperatures, global minimum temperatures, and global land and ocean temperatures. Having all this, we know that this is a supervised regression machine learning problem.</a:t>
            </a:r>
            <a:endParaRPr lang="en-IN" dirty="0">
              <a:solidFill>
                <a:schemeClr val="bg2"/>
              </a:solidFill>
              <a:highlight>
                <a:srgbClr val="FFFF00"/>
              </a:highlight>
            </a:endParaRPr>
          </a:p>
        </p:txBody>
      </p:sp>
      <p:pic>
        <p:nvPicPr>
          <p:cNvPr id="5" name="Picture 4">
            <a:extLst>
              <a:ext uri="{FF2B5EF4-FFF2-40B4-BE49-F238E27FC236}">
                <a16:creationId xmlns:a16="http://schemas.microsoft.com/office/drawing/2014/main" id="{4D53C1BC-5774-4D01-83FE-3F4140D88B9E}"/>
              </a:ext>
            </a:extLst>
          </p:cNvPr>
          <p:cNvPicPr>
            <a:picLocks noChangeAspect="1"/>
          </p:cNvPicPr>
          <p:nvPr/>
        </p:nvPicPr>
        <p:blipFill>
          <a:blip r:embed="rId11"/>
          <a:stretch>
            <a:fillRect/>
          </a:stretch>
        </p:blipFill>
        <p:spPr>
          <a:xfrm>
            <a:off x="6762780" y="109062"/>
            <a:ext cx="4995253" cy="3319938"/>
          </a:xfrm>
          <a:prstGeom prst="rect">
            <a:avLst/>
          </a:prstGeom>
        </p:spPr>
      </p:pic>
      <p:pic>
        <p:nvPicPr>
          <p:cNvPr id="7" name="Picture 6">
            <a:extLst>
              <a:ext uri="{FF2B5EF4-FFF2-40B4-BE49-F238E27FC236}">
                <a16:creationId xmlns:a16="http://schemas.microsoft.com/office/drawing/2014/main" id="{3155BC68-AC92-41DD-B770-D01BF9C97598}"/>
              </a:ext>
            </a:extLst>
          </p:cNvPr>
          <p:cNvPicPr>
            <a:picLocks noChangeAspect="1"/>
          </p:cNvPicPr>
          <p:nvPr/>
        </p:nvPicPr>
        <p:blipFill>
          <a:blip r:embed="rId12"/>
          <a:stretch>
            <a:fillRect/>
          </a:stretch>
        </p:blipFill>
        <p:spPr>
          <a:xfrm>
            <a:off x="1181100" y="3409697"/>
            <a:ext cx="9817401" cy="3676839"/>
          </a:xfrm>
          <a:prstGeom prst="rect">
            <a:avLst/>
          </a:prstGeom>
        </p:spPr>
      </p:pic>
      <p:sp>
        <p:nvSpPr>
          <p:cNvPr id="70" name="TextBox 69">
            <a:extLst>
              <a:ext uri="{FF2B5EF4-FFF2-40B4-BE49-F238E27FC236}">
                <a16:creationId xmlns:a16="http://schemas.microsoft.com/office/drawing/2014/main" id="{4B67834C-8F6E-4AE1-9137-963859CFFE28}"/>
              </a:ext>
            </a:extLst>
          </p:cNvPr>
          <p:cNvSpPr txBox="1"/>
          <p:nvPr/>
        </p:nvSpPr>
        <p:spPr>
          <a:xfrm>
            <a:off x="290513" y="2087880"/>
            <a:ext cx="6141854" cy="923330"/>
          </a:xfrm>
          <a:prstGeom prst="rect">
            <a:avLst/>
          </a:prstGeom>
          <a:noFill/>
        </p:spPr>
        <p:txBody>
          <a:bodyPr wrap="square">
            <a:spAutoFit/>
          </a:bodyPr>
          <a:lstStyle/>
          <a:p>
            <a:r>
              <a:rPr lang="en-IN" dirty="0">
                <a:highlight>
                  <a:srgbClr val="000000"/>
                </a:highlight>
              </a:rPr>
              <a:t>To access source code</a:t>
            </a:r>
            <a:br>
              <a:rPr lang="en-IN" dirty="0">
                <a:highlight>
                  <a:srgbClr val="000000"/>
                </a:highlight>
              </a:rPr>
            </a:br>
            <a:r>
              <a:rPr lang="en-IN" dirty="0">
                <a:highlight>
                  <a:srgbClr val="000000"/>
                </a:highlight>
              </a:rPr>
              <a:t>https://colab.research.google.com/drive/1IGZti-xyKL0Low-uP9FQlRUiIu9PnYda?usp=sharing</a:t>
            </a:r>
          </a:p>
        </p:txBody>
      </p:sp>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853330" y="1254035"/>
            <a:ext cx="2926190" cy="4002222"/>
          </a:xfrm>
        </p:spPr>
        <p:txBody>
          <a:bodyPr>
            <a:normAutofit/>
          </a:bodyPr>
          <a:lstStyle/>
          <a:p>
            <a:pPr algn="r"/>
            <a:r>
              <a:rPr lang="en-US" sz="3300" dirty="0">
                <a:solidFill>
                  <a:srgbClr val="FFFFFF"/>
                </a:solidFill>
              </a:rPr>
              <a:t>Distribution</a:t>
            </a:r>
          </a:p>
        </p:txBody>
      </p:sp>
      <p:sp useBgFill="1">
        <p:nvSpPr>
          <p:cNvPr id="124" name="Round Diagonal Corner Rectangle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125">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graphicFrame>
        <p:nvGraphicFramePr>
          <p:cNvPr id="13" name="Content Placeholder 5" descr="Graph">
            <a:extLst>
              <a:ext uri="{FF2B5EF4-FFF2-40B4-BE49-F238E27FC236}">
                <a16:creationId xmlns:a16="http://schemas.microsoft.com/office/drawing/2014/main" id="{B33E6934-D239-4A28-AC33-F8851CE5D906}"/>
              </a:ext>
            </a:extLst>
          </p:cNvPr>
          <p:cNvGraphicFramePr>
            <a:graphicFrameLocks noGrp="1"/>
          </p:cNvGraphicFramePr>
          <p:nvPr>
            <p:ph idx="1"/>
            <p:extLst>
              <p:ext uri="{D42A27DB-BD31-4B8C-83A1-F6EECF244321}">
                <p14:modId xmlns:p14="http://schemas.microsoft.com/office/powerpoint/2010/main" val="520062424"/>
              </p:ext>
            </p:extLst>
          </p:nvPr>
        </p:nvGraphicFramePr>
        <p:xfrm>
          <a:off x="4296698" y="1083956"/>
          <a:ext cx="6545928" cy="4329112"/>
        </p:xfrm>
        <a:graphic>
          <a:graphicData uri="http://schemas.openxmlformats.org/drawingml/2006/chart">
            <c:chart xmlns:c="http://schemas.openxmlformats.org/drawingml/2006/chart" xmlns:r="http://schemas.openxmlformats.org/officeDocument/2006/relationships" r:id="rId4"/>
          </a:graphicData>
        </a:graphic>
      </p:graphicFrame>
      <p:pic>
        <p:nvPicPr>
          <p:cNvPr id="4" name="Picture 3">
            <a:extLst>
              <a:ext uri="{FF2B5EF4-FFF2-40B4-BE49-F238E27FC236}">
                <a16:creationId xmlns:a16="http://schemas.microsoft.com/office/drawing/2014/main" id="{E02714A5-98AC-4AA6-8E17-CCEE8164F6AF}"/>
              </a:ext>
            </a:extLst>
          </p:cNvPr>
          <p:cNvPicPr>
            <a:picLocks noChangeAspect="1"/>
          </p:cNvPicPr>
          <p:nvPr/>
        </p:nvPicPr>
        <p:blipFill>
          <a:blip r:embed="rId5"/>
          <a:stretch>
            <a:fillRect/>
          </a:stretch>
        </p:blipFill>
        <p:spPr>
          <a:xfrm>
            <a:off x="47625" y="-461392"/>
            <a:ext cx="4774606" cy="5620739"/>
          </a:xfrm>
          <a:prstGeom prst="rect">
            <a:avLst/>
          </a:prstGeom>
        </p:spPr>
      </p:pic>
      <p:sp>
        <p:nvSpPr>
          <p:cNvPr id="49" name="TextBox 48">
            <a:extLst>
              <a:ext uri="{FF2B5EF4-FFF2-40B4-BE49-F238E27FC236}">
                <a16:creationId xmlns:a16="http://schemas.microsoft.com/office/drawing/2014/main" id="{661A113A-05B2-4391-9D95-B26875BB7CBE}"/>
              </a:ext>
            </a:extLst>
          </p:cNvPr>
          <p:cNvSpPr txBox="1"/>
          <p:nvPr/>
        </p:nvSpPr>
        <p:spPr>
          <a:xfrm>
            <a:off x="5371666" y="181531"/>
            <a:ext cx="6174222" cy="369332"/>
          </a:xfrm>
          <a:prstGeom prst="rect">
            <a:avLst/>
          </a:prstGeom>
          <a:noFill/>
        </p:spPr>
        <p:txBody>
          <a:bodyPr wrap="square">
            <a:spAutoFit/>
          </a:bodyPr>
          <a:lstStyle/>
          <a:p>
            <a:r>
              <a:rPr lang="en-IN" b="0" i="0" dirty="0">
                <a:effectLst/>
                <a:latin typeface="Arial" panose="020B0604020202020204" pitchFamily="34" charset="0"/>
              </a:rPr>
              <a:t>Getting inside about data</a:t>
            </a:r>
            <a:endParaRPr lang="en-IN" dirty="0"/>
          </a:p>
        </p:txBody>
      </p:sp>
      <p:pic>
        <p:nvPicPr>
          <p:cNvPr id="7" name="Picture 6">
            <a:extLst>
              <a:ext uri="{FF2B5EF4-FFF2-40B4-BE49-F238E27FC236}">
                <a16:creationId xmlns:a16="http://schemas.microsoft.com/office/drawing/2014/main" id="{A5B531DB-0632-41B0-923A-9A5033D4E39C}"/>
              </a:ext>
            </a:extLst>
          </p:cNvPr>
          <p:cNvPicPr>
            <a:picLocks noChangeAspect="1"/>
          </p:cNvPicPr>
          <p:nvPr/>
        </p:nvPicPr>
        <p:blipFill>
          <a:blip r:embed="rId6"/>
          <a:stretch>
            <a:fillRect/>
          </a:stretch>
        </p:blipFill>
        <p:spPr>
          <a:xfrm>
            <a:off x="8205371" y="-91210"/>
            <a:ext cx="3867349" cy="5528398"/>
          </a:xfrm>
          <a:prstGeom prst="rect">
            <a:avLst/>
          </a:prstGeom>
        </p:spPr>
      </p:pic>
      <p:pic>
        <p:nvPicPr>
          <p:cNvPr id="9" name="Picture 8">
            <a:extLst>
              <a:ext uri="{FF2B5EF4-FFF2-40B4-BE49-F238E27FC236}">
                <a16:creationId xmlns:a16="http://schemas.microsoft.com/office/drawing/2014/main" id="{5F0764B8-1369-4D82-A7BB-43ADCC9315CC}"/>
              </a:ext>
            </a:extLst>
          </p:cNvPr>
          <p:cNvPicPr>
            <a:picLocks noChangeAspect="1"/>
          </p:cNvPicPr>
          <p:nvPr/>
        </p:nvPicPr>
        <p:blipFill>
          <a:blip r:embed="rId7"/>
          <a:stretch>
            <a:fillRect/>
          </a:stretch>
        </p:blipFill>
        <p:spPr>
          <a:xfrm>
            <a:off x="4872639" y="2796269"/>
            <a:ext cx="3232719" cy="4330923"/>
          </a:xfrm>
          <a:prstGeom prst="rect">
            <a:avLst/>
          </a:prstGeom>
        </p:spPr>
      </p:pic>
      <p:pic>
        <p:nvPicPr>
          <p:cNvPr id="11" name="Picture 10">
            <a:extLst>
              <a:ext uri="{FF2B5EF4-FFF2-40B4-BE49-F238E27FC236}">
                <a16:creationId xmlns:a16="http://schemas.microsoft.com/office/drawing/2014/main" id="{18A5B873-6801-49F3-A2A3-D5D2F147AA2C}"/>
              </a:ext>
            </a:extLst>
          </p:cNvPr>
          <p:cNvPicPr>
            <a:picLocks noChangeAspect="1"/>
          </p:cNvPicPr>
          <p:nvPr/>
        </p:nvPicPr>
        <p:blipFill>
          <a:blip r:embed="rId8"/>
          <a:stretch>
            <a:fillRect/>
          </a:stretch>
        </p:blipFill>
        <p:spPr>
          <a:xfrm>
            <a:off x="4960861" y="-91210"/>
            <a:ext cx="3022914" cy="3079908"/>
          </a:xfrm>
          <a:prstGeom prst="rect">
            <a:avLst/>
          </a:prstGeom>
        </p:spPr>
      </p:pic>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dirty="0"/>
              <a:t>Process</a:t>
            </a:r>
          </a:p>
        </p:txBody>
      </p:sp>
      <p:graphicFrame>
        <p:nvGraphicFramePr>
          <p:cNvPr id="6" name="Content Placeholder 5" descr="Smart Art">
            <a:extLst>
              <a:ext uri="{FF2B5EF4-FFF2-40B4-BE49-F238E27FC236}">
                <a16:creationId xmlns:a16="http://schemas.microsoft.com/office/drawing/2014/main" id="{E693AFA8-6DE5-4AFA-9068-5150F8136EF0}"/>
              </a:ext>
            </a:extLst>
          </p:cNvPr>
          <p:cNvGraphicFramePr>
            <a:graphicFrameLocks noGrp="1"/>
          </p:cNvGraphicFramePr>
          <p:nvPr>
            <p:ph idx="1"/>
            <p:extLst>
              <p:ext uri="{D42A27DB-BD31-4B8C-83A1-F6EECF244321}">
                <p14:modId xmlns:p14="http://schemas.microsoft.com/office/powerpoint/2010/main" val="3555998777"/>
              </p:ext>
            </p:extLst>
          </p:nvPr>
        </p:nvGraphicFramePr>
        <p:xfrm>
          <a:off x="1141413" y="1692612"/>
          <a:ext cx="9906000" cy="4941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93FB0A0D-030F-4C6D-96A7-EB09F3918862}"/>
              </a:ext>
            </a:extLst>
          </p:cNvPr>
          <p:cNvPicPr>
            <a:picLocks noChangeAspect="1"/>
          </p:cNvPicPr>
          <p:nvPr/>
        </p:nvPicPr>
        <p:blipFill>
          <a:blip r:embed="rId9"/>
          <a:stretch>
            <a:fillRect/>
          </a:stretch>
        </p:blipFill>
        <p:spPr>
          <a:xfrm>
            <a:off x="0" y="-508464"/>
            <a:ext cx="5551136" cy="3607713"/>
          </a:xfrm>
          <a:prstGeom prst="rect">
            <a:avLst/>
          </a:prstGeom>
        </p:spPr>
      </p:pic>
      <p:pic>
        <p:nvPicPr>
          <p:cNvPr id="7" name="Picture 6">
            <a:extLst>
              <a:ext uri="{FF2B5EF4-FFF2-40B4-BE49-F238E27FC236}">
                <a16:creationId xmlns:a16="http://schemas.microsoft.com/office/drawing/2014/main" id="{6C7BB004-5A64-4099-9AC9-0469C93A67EC}"/>
              </a:ext>
            </a:extLst>
          </p:cNvPr>
          <p:cNvPicPr>
            <a:picLocks noChangeAspect="1"/>
          </p:cNvPicPr>
          <p:nvPr/>
        </p:nvPicPr>
        <p:blipFill>
          <a:blip r:embed="rId10"/>
          <a:stretch>
            <a:fillRect/>
          </a:stretch>
        </p:blipFill>
        <p:spPr>
          <a:xfrm>
            <a:off x="4009469" y="303323"/>
            <a:ext cx="7837270" cy="5092354"/>
          </a:xfrm>
          <a:prstGeom prst="rect">
            <a:avLst/>
          </a:prstGeom>
        </p:spPr>
      </p:pic>
      <p:sp>
        <p:nvSpPr>
          <p:cNvPr id="9" name="TextBox 8">
            <a:extLst>
              <a:ext uri="{FF2B5EF4-FFF2-40B4-BE49-F238E27FC236}">
                <a16:creationId xmlns:a16="http://schemas.microsoft.com/office/drawing/2014/main" id="{84E8411E-15AC-40AB-B649-B36164579040}"/>
              </a:ext>
            </a:extLst>
          </p:cNvPr>
          <p:cNvSpPr txBox="1"/>
          <p:nvPr/>
        </p:nvSpPr>
        <p:spPr>
          <a:xfrm>
            <a:off x="3036536" y="2991458"/>
            <a:ext cx="6105440" cy="369332"/>
          </a:xfrm>
          <a:prstGeom prst="rect">
            <a:avLst/>
          </a:prstGeom>
          <a:noFill/>
        </p:spPr>
        <p:txBody>
          <a:bodyPr wrap="square">
            <a:spAutoFit/>
          </a:bodyPr>
          <a:lstStyle/>
          <a:p>
            <a:r>
              <a:rPr lang="en-US" b="0" dirty="0">
                <a:solidFill>
                  <a:srgbClr val="6AA94F"/>
                </a:solidFill>
                <a:effectLst/>
                <a:highlight>
                  <a:srgbClr val="000000"/>
                </a:highlight>
                <a:latin typeface="Courier New" panose="02070309020205020404" pitchFamily="49" charset="0"/>
              </a:rPr>
              <a:t>Plot the daily temperature change</a:t>
            </a:r>
            <a:endParaRPr lang="en-US" b="0" dirty="0">
              <a:solidFill>
                <a:srgbClr val="D4D4D4"/>
              </a:solidFill>
              <a:effectLst/>
              <a:highlight>
                <a:srgbClr val="000000"/>
              </a:highlight>
              <a:latin typeface="Courier New" panose="02070309020205020404" pitchFamily="49" charset="0"/>
            </a:endParaRPr>
          </a:p>
        </p:txBody>
      </p:sp>
    </p:spTree>
    <p:extLst>
      <p:ext uri="{BB962C8B-B14F-4D97-AF65-F5344CB8AC3E}">
        <p14:creationId xmlns:p14="http://schemas.microsoft.com/office/powerpoint/2010/main" val="408478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dirty="0"/>
              <a:t>  Contact details	</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1141364" y="5124019"/>
            <a:ext cx="9910859" cy="1325941"/>
          </a:xfrm>
        </p:spPr>
        <p:txBody>
          <a:bodyPr>
            <a:normAutofit/>
          </a:bodyPr>
          <a:lstStyle/>
          <a:p>
            <a:pPr algn="ctr"/>
            <a:r>
              <a:rPr lang="en-US" sz="2400" dirty="0">
                <a:hlinkClick r:id="rId4"/>
              </a:rPr>
              <a:t>someone@example.com</a:t>
            </a:r>
            <a:endParaRPr lang="en-US" sz="2400" dirty="0"/>
          </a:p>
        </p:txBody>
      </p:sp>
      <p:sp>
        <p:nvSpPr>
          <p:cNvPr id="7" name="TextBox 6">
            <a:extLst>
              <a:ext uri="{FF2B5EF4-FFF2-40B4-BE49-F238E27FC236}">
                <a16:creationId xmlns:a16="http://schemas.microsoft.com/office/drawing/2014/main" id="{9C1520C4-E77C-412A-A8C7-30C8452CFF77}"/>
              </a:ext>
            </a:extLst>
          </p:cNvPr>
          <p:cNvSpPr txBox="1"/>
          <p:nvPr/>
        </p:nvSpPr>
        <p:spPr>
          <a:xfrm>
            <a:off x="-9440" y="-452638"/>
            <a:ext cx="6105440" cy="646331"/>
          </a:xfrm>
          <a:prstGeom prst="rect">
            <a:avLst/>
          </a:prstGeom>
          <a:noFill/>
        </p:spPr>
        <p:txBody>
          <a:bodyPr wrap="square">
            <a:spAutoFit/>
          </a:bodyPr>
          <a:lstStyle/>
          <a:p>
            <a:r>
              <a:rPr lang="en-US" b="0" dirty="0">
                <a:solidFill>
                  <a:srgbClr val="6AA94F"/>
                </a:solidFill>
                <a:effectLst/>
                <a:latin typeface="Courier New" panose="02070309020205020404" pitchFamily="49" charset="0"/>
              </a:rPr>
              <a:t>Apply the Moving Average function by a subset of size 10 days.</a:t>
            </a:r>
            <a:endParaRPr lang="en-US" b="0" dirty="0">
              <a:solidFill>
                <a:srgbClr val="D4D4D4"/>
              </a:solidFill>
              <a:effectLst/>
              <a:latin typeface="Courier New" panose="02070309020205020404" pitchFamily="49" charset="0"/>
            </a:endParaRPr>
          </a:p>
        </p:txBody>
      </p:sp>
      <p:pic>
        <p:nvPicPr>
          <p:cNvPr id="8" name="Picture 7">
            <a:extLst>
              <a:ext uri="{FF2B5EF4-FFF2-40B4-BE49-F238E27FC236}">
                <a16:creationId xmlns:a16="http://schemas.microsoft.com/office/drawing/2014/main" id="{C08FFE7C-DB65-40CF-ADCF-69CB4998A607}"/>
              </a:ext>
            </a:extLst>
          </p:cNvPr>
          <p:cNvPicPr>
            <a:picLocks noChangeAspect="1"/>
          </p:cNvPicPr>
          <p:nvPr/>
        </p:nvPicPr>
        <p:blipFill>
          <a:blip r:embed="rId5"/>
          <a:stretch>
            <a:fillRect/>
          </a:stretch>
        </p:blipFill>
        <p:spPr>
          <a:xfrm>
            <a:off x="71480" y="295094"/>
            <a:ext cx="9372600" cy="6029325"/>
          </a:xfrm>
          <a:prstGeom prst="rect">
            <a:avLst/>
          </a:prstGeom>
        </p:spPr>
      </p:pic>
      <p:pic>
        <p:nvPicPr>
          <p:cNvPr id="10" name="Picture 9">
            <a:extLst>
              <a:ext uri="{FF2B5EF4-FFF2-40B4-BE49-F238E27FC236}">
                <a16:creationId xmlns:a16="http://schemas.microsoft.com/office/drawing/2014/main" id="{64E7E4B1-D40B-4A4F-B226-1B97CE176783}"/>
              </a:ext>
            </a:extLst>
          </p:cNvPr>
          <p:cNvPicPr>
            <a:picLocks noChangeAspect="1"/>
          </p:cNvPicPr>
          <p:nvPr/>
        </p:nvPicPr>
        <p:blipFill>
          <a:blip r:embed="rId6"/>
          <a:stretch>
            <a:fillRect/>
          </a:stretch>
        </p:blipFill>
        <p:spPr>
          <a:xfrm>
            <a:off x="6905583" y="295094"/>
            <a:ext cx="4915153" cy="787440"/>
          </a:xfrm>
          <a:prstGeom prst="rect">
            <a:avLst/>
          </a:prstGeom>
        </p:spPr>
      </p:pic>
    </p:spTree>
    <p:extLst>
      <p:ext uri="{BB962C8B-B14F-4D97-AF65-F5344CB8AC3E}">
        <p14:creationId xmlns:p14="http://schemas.microsoft.com/office/powerpoint/2010/main" val="3906540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5D57-B61F-4580-B850-B6DD50176955}"/>
              </a:ext>
            </a:extLst>
          </p:cNvPr>
          <p:cNvSpPr>
            <a:spLocks noGrp="1"/>
          </p:cNvSpPr>
          <p:nvPr>
            <p:ph type="title"/>
          </p:nvPr>
        </p:nvSpPr>
        <p:spPr/>
        <p:txBody>
          <a:bodyPr/>
          <a:lstStyle/>
          <a:p>
            <a:endParaRPr lang="en-IN"/>
          </a:p>
        </p:txBody>
      </p:sp>
      <p:sp>
        <p:nvSpPr>
          <p:cNvPr id="3" name="Picture Placeholder 2">
            <a:extLst>
              <a:ext uri="{FF2B5EF4-FFF2-40B4-BE49-F238E27FC236}">
                <a16:creationId xmlns:a16="http://schemas.microsoft.com/office/drawing/2014/main" id="{488DBA93-0DA5-42D6-AACA-C071911D4D6C}"/>
              </a:ext>
            </a:extLst>
          </p:cNvPr>
          <p:cNvSpPr>
            <a:spLocks noGrp="1"/>
          </p:cNvSpPr>
          <p:nvPr>
            <p:ph type="pic" idx="1"/>
          </p:nvPr>
        </p:nvSpPr>
        <p:spPr/>
      </p:sp>
      <p:sp>
        <p:nvSpPr>
          <p:cNvPr id="4" name="Text Placeholder 3">
            <a:extLst>
              <a:ext uri="{FF2B5EF4-FFF2-40B4-BE49-F238E27FC236}">
                <a16:creationId xmlns:a16="http://schemas.microsoft.com/office/drawing/2014/main" id="{88D7BE8C-A1D6-4647-B1FC-2FB240E72976}"/>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E14CE9C4-7AF2-40B2-BA76-EF99EE68C336}"/>
              </a:ext>
            </a:extLst>
          </p:cNvPr>
          <p:cNvPicPr>
            <a:picLocks noChangeAspect="1"/>
          </p:cNvPicPr>
          <p:nvPr/>
        </p:nvPicPr>
        <p:blipFill>
          <a:blip r:embed="rId2"/>
          <a:stretch>
            <a:fillRect/>
          </a:stretch>
        </p:blipFill>
        <p:spPr>
          <a:xfrm>
            <a:off x="86096" y="-241040"/>
            <a:ext cx="7423532" cy="2377337"/>
          </a:xfrm>
          <a:prstGeom prst="rect">
            <a:avLst/>
          </a:prstGeom>
        </p:spPr>
      </p:pic>
      <p:sp>
        <p:nvSpPr>
          <p:cNvPr id="8" name="TextBox 7">
            <a:extLst>
              <a:ext uri="{FF2B5EF4-FFF2-40B4-BE49-F238E27FC236}">
                <a16:creationId xmlns:a16="http://schemas.microsoft.com/office/drawing/2014/main" id="{D2B3DFEC-2FC0-464B-92B2-F370DBE09CFD}"/>
              </a:ext>
            </a:extLst>
          </p:cNvPr>
          <p:cNvSpPr txBox="1"/>
          <p:nvPr/>
        </p:nvSpPr>
        <p:spPr>
          <a:xfrm>
            <a:off x="6000464" y="947628"/>
            <a:ext cx="6105440" cy="1754326"/>
          </a:xfrm>
          <a:prstGeom prst="rect">
            <a:avLst/>
          </a:prstGeom>
          <a:noFill/>
        </p:spPr>
        <p:txBody>
          <a:bodyPr wrap="square">
            <a:spAutoFit/>
          </a:bodyPr>
          <a:lstStyle/>
          <a:p>
            <a:r>
              <a:rPr lang="en-US" b="1" i="0" dirty="0">
                <a:solidFill>
                  <a:srgbClr val="E8EAED"/>
                </a:solidFill>
                <a:effectLst/>
                <a:latin typeface="Google Sans"/>
              </a:rPr>
              <a:t>In </a:t>
            </a:r>
            <a:r>
              <a:rPr lang="en-US" b="1" i="0" dirty="0" err="1">
                <a:solidFill>
                  <a:srgbClr val="E8EAED"/>
                </a:solidFill>
                <a:effectLst/>
                <a:latin typeface="Google Sans"/>
              </a:rPr>
              <a:t>seasonal_decompose</a:t>
            </a:r>
            <a:r>
              <a:rPr lang="en-US" b="1" i="0" dirty="0">
                <a:solidFill>
                  <a:srgbClr val="E8EAED"/>
                </a:solidFill>
                <a:effectLst/>
                <a:latin typeface="Google Sans"/>
              </a:rPr>
              <a:t> </a:t>
            </a:r>
            <a:r>
              <a:rPr lang="en-US" b="0" i="0" dirty="0">
                <a:solidFill>
                  <a:srgbClr val="E2EEFF"/>
                </a:solidFill>
                <a:effectLst/>
                <a:latin typeface="Google Sans"/>
              </a:rPr>
              <a:t>we have to set the model</a:t>
            </a:r>
            <a:r>
              <a:rPr lang="en-US" b="0" i="0" dirty="0">
                <a:solidFill>
                  <a:srgbClr val="E8EAED"/>
                </a:solidFill>
                <a:effectLst/>
                <a:latin typeface="Google Sans"/>
              </a:rPr>
              <a:t>. We can either set the model to be Additive or Multiplicative. A rule of thumb for selecting the right model is to see in our plot if the trend and seasonal variation are relatively constant over time, in other words, linear. If yes, then we will select the Additive model.</a:t>
            </a:r>
            <a:endParaRPr lang="en-IN" dirty="0"/>
          </a:p>
        </p:txBody>
      </p:sp>
      <p:sp>
        <p:nvSpPr>
          <p:cNvPr id="10" name="TextBox 9">
            <a:extLst>
              <a:ext uri="{FF2B5EF4-FFF2-40B4-BE49-F238E27FC236}">
                <a16:creationId xmlns:a16="http://schemas.microsoft.com/office/drawing/2014/main" id="{B51694B2-95EB-4E0B-9430-5D6111A02BBB}"/>
              </a:ext>
            </a:extLst>
          </p:cNvPr>
          <p:cNvSpPr txBox="1"/>
          <p:nvPr/>
        </p:nvSpPr>
        <p:spPr>
          <a:xfrm>
            <a:off x="86096" y="2442991"/>
            <a:ext cx="6105440" cy="1200329"/>
          </a:xfrm>
          <a:prstGeom prst="rect">
            <a:avLst/>
          </a:prstGeom>
          <a:noFill/>
        </p:spPr>
        <p:txBody>
          <a:bodyPr wrap="square">
            <a:spAutoFit/>
          </a:bodyPr>
          <a:lstStyle/>
          <a:p>
            <a:r>
              <a:rPr lang="en-US" b="1" i="0" dirty="0">
                <a:solidFill>
                  <a:srgbClr val="BDC1C6"/>
                </a:solidFill>
                <a:effectLst/>
                <a:latin typeface="Google Sans"/>
              </a:rPr>
              <a:t>Additive decomposition </a:t>
            </a:r>
            <a:r>
              <a:rPr lang="en-US" b="0" i="0" dirty="0">
                <a:solidFill>
                  <a:srgbClr val="E2EEFF"/>
                </a:solidFill>
                <a:effectLst/>
                <a:latin typeface="Google Sans"/>
              </a:rPr>
              <a:t>argues that time series data is a function of the sum of its components</a:t>
            </a:r>
            <a:r>
              <a:rPr lang="en-US" b="0" i="0" dirty="0">
                <a:solidFill>
                  <a:srgbClr val="BDC1C6"/>
                </a:solidFill>
                <a:effectLst/>
                <a:latin typeface="Google Sans"/>
              </a:rPr>
              <a:t>. Thus, where Y is the time series data, T is the trend-cycle component, S is the seasonal component, and R is the remainder.</a:t>
            </a:r>
            <a:endParaRPr lang="en-IN" dirty="0"/>
          </a:p>
        </p:txBody>
      </p:sp>
      <p:pic>
        <p:nvPicPr>
          <p:cNvPr id="12" name="Picture 11">
            <a:extLst>
              <a:ext uri="{FF2B5EF4-FFF2-40B4-BE49-F238E27FC236}">
                <a16:creationId xmlns:a16="http://schemas.microsoft.com/office/drawing/2014/main" id="{D768AF9C-A2B2-476D-9DD2-D58493E7A93F}"/>
              </a:ext>
            </a:extLst>
          </p:cNvPr>
          <p:cNvPicPr>
            <a:picLocks noChangeAspect="1"/>
          </p:cNvPicPr>
          <p:nvPr/>
        </p:nvPicPr>
        <p:blipFill>
          <a:blip r:embed="rId3"/>
          <a:stretch>
            <a:fillRect/>
          </a:stretch>
        </p:blipFill>
        <p:spPr>
          <a:xfrm>
            <a:off x="5766935" y="2553335"/>
            <a:ext cx="6557235" cy="5085545"/>
          </a:xfrm>
          <a:prstGeom prst="rect">
            <a:avLst/>
          </a:prstGeom>
        </p:spPr>
      </p:pic>
      <p:pic>
        <p:nvPicPr>
          <p:cNvPr id="14" name="Picture 13">
            <a:extLst>
              <a:ext uri="{FF2B5EF4-FFF2-40B4-BE49-F238E27FC236}">
                <a16:creationId xmlns:a16="http://schemas.microsoft.com/office/drawing/2014/main" id="{B1DDF295-1D11-4F38-B293-A2CC89B16EA1}"/>
              </a:ext>
            </a:extLst>
          </p:cNvPr>
          <p:cNvPicPr>
            <a:picLocks noChangeAspect="1"/>
          </p:cNvPicPr>
          <p:nvPr/>
        </p:nvPicPr>
        <p:blipFill>
          <a:blip r:embed="rId4"/>
          <a:stretch>
            <a:fillRect/>
          </a:stretch>
        </p:blipFill>
        <p:spPr>
          <a:xfrm>
            <a:off x="0" y="4517303"/>
            <a:ext cx="6069028" cy="1734271"/>
          </a:xfrm>
          <a:prstGeom prst="rect">
            <a:avLst/>
          </a:prstGeom>
        </p:spPr>
      </p:pic>
      <p:sp>
        <p:nvSpPr>
          <p:cNvPr id="18" name="TextBox 17">
            <a:extLst>
              <a:ext uri="{FF2B5EF4-FFF2-40B4-BE49-F238E27FC236}">
                <a16:creationId xmlns:a16="http://schemas.microsoft.com/office/drawing/2014/main" id="{1394E1E8-A15D-4DB4-881D-28ABB01AA103}"/>
              </a:ext>
            </a:extLst>
          </p:cNvPr>
          <p:cNvSpPr txBox="1"/>
          <p:nvPr/>
        </p:nvSpPr>
        <p:spPr>
          <a:xfrm>
            <a:off x="469338" y="4194138"/>
            <a:ext cx="4084454" cy="646331"/>
          </a:xfrm>
          <a:prstGeom prst="rect">
            <a:avLst/>
          </a:prstGeom>
          <a:noFill/>
        </p:spPr>
        <p:txBody>
          <a:bodyPr wrap="square">
            <a:spAutoFit/>
          </a:bodyPr>
          <a:lstStyle/>
          <a:p>
            <a:r>
              <a:rPr lang="en-US" b="1" dirty="0">
                <a:solidFill>
                  <a:srgbClr val="6AA94F"/>
                </a:solidFill>
                <a:effectLst/>
                <a:latin typeface="Courier New" panose="02070309020205020404" pitchFamily="49" charset="0"/>
              </a:rPr>
              <a:t>Shift the current rain to the next day.</a:t>
            </a:r>
            <a:endParaRPr lang="en-US" b="1"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51378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64A48-AA7F-4418-8EEE-4E09B3E79B1D}"/>
              </a:ext>
            </a:extLst>
          </p:cNvPr>
          <p:cNvSpPr>
            <a:spLocks noGrp="1"/>
          </p:cNvSpPr>
          <p:nvPr>
            <p:ph type="title"/>
          </p:nvPr>
        </p:nvSpPr>
        <p:spPr/>
        <p:txBody>
          <a:bodyPr/>
          <a:lstStyle/>
          <a:p>
            <a:endParaRPr lang="en-IN" dirty="0"/>
          </a:p>
        </p:txBody>
      </p:sp>
      <p:sp>
        <p:nvSpPr>
          <p:cNvPr id="3" name="Picture Placeholder 2">
            <a:extLst>
              <a:ext uri="{FF2B5EF4-FFF2-40B4-BE49-F238E27FC236}">
                <a16:creationId xmlns:a16="http://schemas.microsoft.com/office/drawing/2014/main" id="{D4B1399E-FD64-46B5-80E1-BE1338B7F2B3}"/>
              </a:ext>
            </a:extLst>
          </p:cNvPr>
          <p:cNvSpPr>
            <a:spLocks noGrp="1"/>
          </p:cNvSpPr>
          <p:nvPr>
            <p:ph type="pic" idx="1"/>
          </p:nvPr>
        </p:nvSpPr>
        <p:spPr/>
      </p:sp>
      <p:sp>
        <p:nvSpPr>
          <p:cNvPr id="4" name="Text Placeholder 3">
            <a:extLst>
              <a:ext uri="{FF2B5EF4-FFF2-40B4-BE49-F238E27FC236}">
                <a16:creationId xmlns:a16="http://schemas.microsoft.com/office/drawing/2014/main" id="{FC62B04C-FAC3-49D1-90A8-3DA2E13B2D15}"/>
              </a:ext>
            </a:extLst>
          </p:cNvPr>
          <p:cNvSpPr>
            <a:spLocks noGrp="1"/>
          </p:cNvSpPr>
          <p:nvPr>
            <p:ph type="body" sz="half" idx="2"/>
          </p:nvPr>
        </p:nvSpPr>
        <p:spPr/>
        <p:txBody>
          <a:bodyPr/>
          <a:lstStyle/>
          <a:p>
            <a:endParaRPr lang="en-IN"/>
          </a:p>
        </p:txBody>
      </p:sp>
      <p:pic>
        <p:nvPicPr>
          <p:cNvPr id="6" name="Picture 5">
            <a:extLst>
              <a:ext uri="{FF2B5EF4-FFF2-40B4-BE49-F238E27FC236}">
                <a16:creationId xmlns:a16="http://schemas.microsoft.com/office/drawing/2014/main" id="{85863A62-3018-4C55-B849-618422296042}"/>
              </a:ext>
            </a:extLst>
          </p:cNvPr>
          <p:cNvPicPr>
            <a:picLocks noChangeAspect="1"/>
          </p:cNvPicPr>
          <p:nvPr/>
        </p:nvPicPr>
        <p:blipFill>
          <a:blip r:embed="rId2"/>
          <a:stretch>
            <a:fillRect/>
          </a:stretch>
        </p:blipFill>
        <p:spPr>
          <a:xfrm>
            <a:off x="-123619" y="-526383"/>
            <a:ext cx="6159817" cy="6049953"/>
          </a:xfrm>
          <a:prstGeom prst="rect">
            <a:avLst/>
          </a:prstGeom>
        </p:spPr>
      </p:pic>
      <p:pic>
        <p:nvPicPr>
          <p:cNvPr id="14" name="Picture 13">
            <a:extLst>
              <a:ext uri="{FF2B5EF4-FFF2-40B4-BE49-F238E27FC236}">
                <a16:creationId xmlns:a16="http://schemas.microsoft.com/office/drawing/2014/main" id="{8382D007-1EB6-4C09-A837-24DC35F56000}"/>
              </a:ext>
            </a:extLst>
          </p:cNvPr>
          <p:cNvPicPr>
            <a:picLocks noChangeAspect="1"/>
          </p:cNvPicPr>
          <p:nvPr/>
        </p:nvPicPr>
        <p:blipFill>
          <a:blip r:embed="rId3"/>
          <a:stretch>
            <a:fillRect/>
          </a:stretch>
        </p:blipFill>
        <p:spPr>
          <a:xfrm>
            <a:off x="6079356" y="-262763"/>
            <a:ext cx="5804198" cy="2568993"/>
          </a:xfrm>
          <a:prstGeom prst="rect">
            <a:avLst/>
          </a:prstGeom>
        </p:spPr>
      </p:pic>
      <p:sp>
        <p:nvSpPr>
          <p:cNvPr id="16" name="TextBox 15">
            <a:extLst>
              <a:ext uri="{FF2B5EF4-FFF2-40B4-BE49-F238E27FC236}">
                <a16:creationId xmlns:a16="http://schemas.microsoft.com/office/drawing/2014/main" id="{28D3BFB6-969E-4F73-B28D-8A4202CC2C02}"/>
              </a:ext>
            </a:extLst>
          </p:cNvPr>
          <p:cNvSpPr txBox="1"/>
          <p:nvPr/>
        </p:nvSpPr>
        <p:spPr>
          <a:xfrm>
            <a:off x="5967877" y="2136338"/>
            <a:ext cx="6158038" cy="2585323"/>
          </a:xfrm>
          <a:prstGeom prst="rect">
            <a:avLst/>
          </a:prstGeom>
          <a:noFill/>
        </p:spPr>
        <p:txBody>
          <a:bodyPr wrap="square">
            <a:spAutoFit/>
          </a:bodyPr>
          <a:lstStyle/>
          <a:p>
            <a:endParaRPr lang="en-US" b="0" i="0" dirty="0">
              <a:solidFill>
                <a:schemeClr val="accent2"/>
              </a:solidFill>
              <a:effectLst/>
              <a:latin typeface="Roboto" panose="02000000000000000000" pitchFamily="2" charset="0"/>
            </a:endParaRPr>
          </a:p>
          <a:p>
            <a:r>
              <a:rPr lang="en-US" b="0" i="0" dirty="0">
                <a:solidFill>
                  <a:schemeClr val="accent2"/>
                </a:solidFill>
                <a:effectLst/>
                <a:latin typeface="Roboto" panose="02000000000000000000" pitchFamily="2" charset="0"/>
              </a:rPr>
              <a:t>Here you can the we have two column one is our </a:t>
            </a:r>
            <a:r>
              <a:rPr lang="en-US" b="1" i="0" dirty="0">
                <a:solidFill>
                  <a:schemeClr val="accent2"/>
                </a:solidFill>
                <a:effectLst/>
                <a:latin typeface="Roboto" panose="02000000000000000000" pitchFamily="2" charset="0"/>
              </a:rPr>
              <a:t>actual rain</a:t>
            </a:r>
            <a:r>
              <a:rPr lang="en-US" b="0" i="0" dirty="0">
                <a:solidFill>
                  <a:schemeClr val="accent2"/>
                </a:solidFill>
                <a:effectLst/>
                <a:latin typeface="Roboto" panose="02000000000000000000" pitchFamily="2" charset="0"/>
              </a:rPr>
              <a:t> column and other is </a:t>
            </a:r>
            <a:r>
              <a:rPr lang="en-US" b="1" i="0" dirty="0">
                <a:solidFill>
                  <a:schemeClr val="accent2"/>
                </a:solidFill>
                <a:effectLst/>
                <a:latin typeface="Roboto" panose="02000000000000000000" pitchFamily="2" charset="0"/>
              </a:rPr>
              <a:t>predicted rain</a:t>
            </a:r>
            <a:r>
              <a:rPr lang="en-US" b="0" i="0" dirty="0">
                <a:solidFill>
                  <a:schemeClr val="accent2"/>
                </a:solidFill>
                <a:effectLst/>
                <a:latin typeface="Roboto" panose="02000000000000000000" pitchFamily="2" charset="0"/>
              </a:rPr>
              <a:t> column that we use next model</a:t>
            </a:r>
          </a:p>
          <a:p>
            <a:r>
              <a:rPr lang="en-US" b="0" i="0" dirty="0">
                <a:solidFill>
                  <a:schemeClr val="accent2"/>
                </a:solidFill>
                <a:effectLst/>
                <a:latin typeface="Roboto" panose="02000000000000000000" pitchFamily="2" charset="0"/>
              </a:rPr>
              <a:t>We could validate how well our model is by looking at the Root Mean Squared Error(RMSE) between the predicted and actual rain</a:t>
            </a:r>
            <a:endParaRPr lang="en-US" dirty="0">
              <a:solidFill>
                <a:schemeClr val="accent2"/>
              </a:solidFill>
              <a:latin typeface="Roboto" panose="02000000000000000000" pitchFamily="2" charset="0"/>
            </a:endParaRPr>
          </a:p>
          <a:p>
            <a:r>
              <a:rPr lang="en-US" b="0" i="0" dirty="0">
                <a:solidFill>
                  <a:schemeClr val="accent2"/>
                </a:solidFill>
                <a:effectLst/>
                <a:latin typeface="Roboto" panose="02000000000000000000" pitchFamily="2" charset="0"/>
              </a:rPr>
              <a:t>Our RMSE value is 4.002 is around 4 that are pretty good for model.</a:t>
            </a:r>
            <a:endParaRPr lang="en-IN" dirty="0">
              <a:solidFill>
                <a:schemeClr val="accent2"/>
              </a:solidFill>
            </a:endParaRPr>
          </a:p>
        </p:txBody>
      </p:sp>
    </p:spTree>
    <p:extLst>
      <p:ext uri="{BB962C8B-B14F-4D97-AF65-F5344CB8AC3E}">
        <p14:creationId xmlns:p14="http://schemas.microsoft.com/office/powerpoint/2010/main" val="166802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C0CA43B-7CDC-468A-9075-D8A2186B7F6C}"/>
              </a:ext>
            </a:extLst>
          </p:cNvPr>
          <p:cNvSpPr>
            <a:spLocks noGrp="1"/>
          </p:cNvSpPr>
          <p:nvPr>
            <p:ph type="pic" idx="1"/>
          </p:nvPr>
        </p:nvSpPr>
        <p:spPr/>
      </p:sp>
      <p:pic>
        <p:nvPicPr>
          <p:cNvPr id="9" name="Picture 8">
            <a:extLst>
              <a:ext uri="{FF2B5EF4-FFF2-40B4-BE49-F238E27FC236}">
                <a16:creationId xmlns:a16="http://schemas.microsoft.com/office/drawing/2014/main" id="{2681EF48-5D04-4B25-94D3-9D0330A91FE1}"/>
              </a:ext>
            </a:extLst>
          </p:cNvPr>
          <p:cNvPicPr>
            <a:picLocks noChangeAspect="1"/>
          </p:cNvPicPr>
          <p:nvPr/>
        </p:nvPicPr>
        <p:blipFill>
          <a:blip r:embed="rId2"/>
          <a:stretch>
            <a:fillRect/>
          </a:stretch>
        </p:blipFill>
        <p:spPr>
          <a:xfrm>
            <a:off x="-1" y="0"/>
            <a:ext cx="6326459" cy="4594302"/>
          </a:xfrm>
          <a:prstGeom prst="rect">
            <a:avLst/>
          </a:prstGeom>
        </p:spPr>
      </p:pic>
      <p:graphicFrame>
        <p:nvGraphicFramePr>
          <p:cNvPr id="19" name="Table 19">
            <a:extLst>
              <a:ext uri="{FF2B5EF4-FFF2-40B4-BE49-F238E27FC236}">
                <a16:creationId xmlns:a16="http://schemas.microsoft.com/office/drawing/2014/main" id="{FEF6EA6E-85F8-4E8B-AE2E-9017E6381598}"/>
              </a:ext>
            </a:extLst>
          </p:cNvPr>
          <p:cNvGraphicFramePr>
            <a:graphicFrameLocks noGrp="1"/>
          </p:cNvGraphicFramePr>
          <p:nvPr>
            <p:extLst>
              <p:ext uri="{D42A27DB-BD31-4B8C-83A1-F6EECF244321}">
                <p14:modId xmlns:p14="http://schemas.microsoft.com/office/powerpoint/2010/main" val="1162025111"/>
              </p:ext>
            </p:extLst>
          </p:nvPr>
        </p:nvGraphicFramePr>
        <p:xfrm>
          <a:off x="6594087" y="111512"/>
          <a:ext cx="5464097" cy="4480560"/>
        </p:xfrm>
        <a:graphic>
          <a:graphicData uri="http://schemas.openxmlformats.org/drawingml/2006/table">
            <a:tbl>
              <a:tblPr firstRow="1" bandRow="1">
                <a:tableStyleId>{5C22544A-7EE6-4342-B048-85BDC9FD1C3A}</a:tableStyleId>
              </a:tblPr>
              <a:tblGrid>
                <a:gridCol w="5464097">
                  <a:extLst>
                    <a:ext uri="{9D8B030D-6E8A-4147-A177-3AD203B41FA5}">
                      <a16:colId xmlns:a16="http://schemas.microsoft.com/office/drawing/2014/main" val="3254946996"/>
                    </a:ext>
                  </a:extLst>
                </a:gridCol>
              </a:tblGrid>
              <a:tr h="3299778">
                <a:tc>
                  <a:txBody>
                    <a:bodyPr/>
                    <a:lstStyle/>
                    <a:p>
                      <a:r>
                        <a:rPr lang="en-US" sz="1800" b="0" i="0" kern="1200" dirty="0">
                          <a:solidFill>
                            <a:schemeClr val="bg2"/>
                          </a:solidFill>
                          <a:effectLst/>
                          <a:latin typeface="+mn-lt"/>
                          <a:ea typeface="+mn-ea"/>
                          <a:cs typeface="+mn-cs"/>
                        </a:rPr>
                        <a:t>Using SARIMA model(</a:t>
                      </a:r>
                      <a:r>
                        <a:rPr lang="en-US" b="1" dirty="0">
                          <a:solidFill>
                            <a:schemeClr val="bg2"/>
                          </a:solidFill>
                        </a:rPr>
                        <a:t>extension of ARIMA that can account for seasonal patterns in the data</a:t>
                      </a:r>
                      <a:r>
                        <a:rPr lang="en-US" sz="1800" b="0" i="0" kern="1200" dirty="0">
                          <a:solidFill>
                            <a:schemeClr val="bg2"/>
                          </a:solidFill>
                          <a:effectLst/>
                          <a:latin typeface="+mn-lt"/>
                          <a:ea typeface="+mn-ea"/>
                          <a:cs typeface="+mn-cs"/>
                        </a:rPr>
                        <a:t>)</a:t>
                      </a:r>
                    </a:p>
                    <a:p>
                      <a:r>
                        <a:rPr lang="en-US" sz="1800" b="0" i="0" kern="1200" dirty="0">
                          <a:solidFill>
                            <a:schemeClr val="bg2"/>
                          </a:solidFill>
                          <a:effectLst/>
                          <a:latin typeface="+mn-lt"/>
                          <a:ea typeface="+mn-ea"/>
                          <a:cs typeface="+mn-cs"/>
                        </a:rPr>
                        <a:t>Parameter Selection</a:t>
                      </a:r>
                    </a:p>
                    <a:p>
                      <a:r>
                        <a:rPr lang="en-US" sz="1800" b="0" i="0" kern="1200" dirty="0">
                          <a:solidFill>
                            <a:schemeClr val="bg2"/>
                          </a:solidFill>
                          <a:effectLst/>
                          <a:latin typeface="+mn-lt"/>
                          <a:ea typeface="+mn-ea"/>
                          <a:cs typeface="+mn-cs"/>
                        </a:rPr>
                        <a:t>Grid Search</a:t>
                      </a:r>
                    </a:p>
                    <a:p>
                      <a:r>
                        <a:rPr lang="en-US" sz="1800" b="0" i="0" kern="1200" dirty="0">
                          <a:solidFill>
                            <a:schemeClr val="bg2"/>
                          </a:solidFill>
                          <a:effectLst/>
                          <a:latin typeface="+mn-lt"/>
                          <a:ea typeface="+mn-ea"/>
                          <a:cs typeface="+mn-cs"/>
                        </a:rPr>
                        <a:t>We are going to apply one of the most commonly used method for time-series forecasting, known as SARIMA, which stands for </a:t>
                      </a:r>
                      <a:r>
                        <a:rPr lang="en-US" sz="1800" b="1" i="0" kern="1200" dirty="0">
                          <a:solidFill>
                            <a:schemeClr val="bg2"/>
                          </a:solidFill>
                          <a:effectLst/>
                          <a:latin typeface="+mn-lt"/>
                          <a:ea typeface="+mn-ea"/>
                          <a:cs typeface="+mn-cs"/>
                        </a:rPr>
                        <a:t>Seasonal Autoregressive Integrated Moving Average.</a:t>
                      </a:r>
                      <a:r>
                        <a:rPr lang="en-US" sz="1800" b="0" i="0" kern="1200" dirty="0">
                          <a:solidFill>
                            <a:schemeClr val="bg2"/>
                          </a:solidFill>
                          <a:effectLst/>
                          <a:latin typeface="+mn-lt"/>
                          <a:ea typeface="+mn-ea"/>
                          <a:cs typeface="+mn-cs"/>
                        </a:rPr>
                        <a:t> SARIMA models are denoted with the notation SARIMA(</a:t>
                      </a:r>
                      <a:r>
                        <a:rPr lang="en-US" sz="1800" b="0" i="0" kern="1200" dirty="0" err="1">
                          <a:solidFill>
                            <a:schemeClr val="bg2"/>
                          </a:solidFill>
                          <a:effectLst/>
                          <a:latin typeface="+mn-lt"/>
                          <a:ea typeface="+mn-ea"/>
                          <a:cs typeface="+mn-cs"/>
                        </a:rPr>
                        <a:t>p,d,q</a:t>
                      </a:r>
                      <a:r>
                        <a:rPr lang="en-US" sz="1800" b="0" i="0" kern="1200" dirty="0">
                          <a:solidFill>
                            <a:schemeClr val="bg2"/>
                          </a:solidFill>
                          <a:effectLst/>
                          <a:latin typeface="+mn-lt"/>
                          <a:ea typeface="+mn-ea"/>
                          <a:cs typeface="+mn-cs"/>
                        </a:rPr>
                        <a:t>)(P,D,Q,s). These three parameters account for seasonality, trend, and noise in data:</a:t>
                      </a:r>
                    </a:p>
                    <a:p>
                      <a:r>
                        <a:rPr lang="en-US" sz="1800" b="0" i="0" kern="1200" dirty="0">
                          <a:solidFill>
                            <a:schemeClr val="bg2"/>
                          </a:solidFill>
                          <a:effectLst/>
                          <a:latin typeface="+mn-lt"/>
                          <a:ea typeface="+mn-ea"/>
                          <a:cs typeface="+mn-cs"/>
                        </a:rPr>
                        <a:t>We will use a “grid search” </a:t>
                      </a:r>
                      <a:r>
                        <a:rPr lang="en-US" sz="1800" b="1" i="0" kern="1200" dirty="0">
                          <a:solidFill>
                            <a:schemeClr val="bg2"/>
                          </a:solidFill>
                          <a:effectLst/>
                          <a:latin typeface="+mn-lt"/>
                          <a:ea typeface="+mn-ea"/>
                          <a:cs typeface="+mn-cs"/>
                        </a:rPr>
                        <a:t>to iteratively explore different combinations of parameters</a:t>
                      </a:r>
                      <a:r>
                        <a:rPr lang="en-US" sz="1800" b="0" i="0" kern="1200" dirty="0">
                          <a:solidFill>
                            <a:schemeClr val="bg2"/>
                          </a:solidFill>
                          <a:effectLst/>
                          <a:latin typeface="+mn-lt"/>
                          <a:ea typeface="+mn-ea"/>
                          <a:cs typeface="+mn-cs"/>
                        </a:rPr>
                        <a:t>. For each combination of parameters, we fit a new seasonal SARIMA model with the SARIMAX() function from the </a:t>
                      </a:r>
                      <a:r>
                        <a:rPr lang="en-US" sz="1800" b="0" i="0" kern="1200" dirty="0" err="1">
                          <a:solidFill>
                            <a:schemeClr val="bg2"/>
                          </a:solidFill>
                          <a:effectLst/>
                          <a:latin typeface="+mn-lt"/>
                          <a:ea typeface="+mn-ea"/>
                          <a:cs typeface="+mn-cs"/>
                        </a:rPr>
                        <a:t>statsmodels</a:t>
                      </a:r>
                      <a:r>
                        <a:rPr lang="en-US" sz="1800" b="0" i="0" kern="1200" dirty="0">
                          <a:solidFill>
                            <a:schemeClr val="bg2"/>
                          </a:solidFill>
                          <a:effectLst/>
                          <a:latin typeface="+mn-lt"/>
                          <a:ea typeface="+mn-ea"/>
                          <a:cs typeface="+mn-cs"/>
                        </a:rPr>
                        <a:t> module and assess its overall quality.</a:t>
                      </a:r>
                    </a:p>
                    <a:p>
                      <a:endParaRPr lang="en-IN" dirty="0">
                        <a:solidFill>
                          <a:schemeClr val="bg2"/>
                        </a:solidFill>
                      </a:endParaRPr>
                    </a:p>
                  </a:txBody>
                  <a:tcPr/>
                </a:tc>
                <a:extLst>
                  <a:ext uri="{0D108BD9-81ED-4DB2-BD59-A6C34878D82A}">
                    <a16:rowId xmlns:a16="http://schemas.microsoft.com/office/drawing/2014/main" val="3270034978"/>
                  </a:ext>
                </a:extLst>
              </a:tr>
            </a:tbl>
          </a:graphicData>
        </a:graphic>
      </p:graphicFrame>
      <p:sp>
        <p:nvSpPr>
          <p:cNvPr id="21" name="TextBox 20">
            <a:extLst>
              <a:ext uri="{FF2B5EF4-FFF2-40B4-BE49-F238E27FC236}">
                <a16:creationId xmlns:a16="http://schemas.microsoft.com/office/drawing/2014/main" id="{909B3491-DD72-4795-823D-8502FD51ECB1}"/>
              </a:ext>
            </a:extLst>
          </p:cNvPr>
          <p:cNvSpPr txBox="1"/>
          <p:nvPr/>
        </p:nvSpPr>
        <p:spPr>
          <a:xfrm>
            <a:off x="349403" y="4929263"/>
            <a:ext cx="6103434" cy="1477328"/>
          </a:xfrm>
          <a:prstGeom prst="rect">
            <a:avLst/>
          </a:prstGeom>
          <a:noFill/>
        </p:spPr>
        <p:txBody>
          <a:bodyPr wrap="square">
            <a:spAutoFit/>
          </a:bodyPr>
          <a:lstStyle/>
          <a:p>
            <a:pPr algn="l"/>
            <a:r>
              <a:rPr lang="en-US" b="0" i="0" dirty="0">
                <a:solidFill>
                  <a:schemeClr val="accent1"/>
                </a:solidFill>
                <a:effectLst/>
                <a:latin typeface="Roboto" panose="02000000000000000000" pitchFamily="2" charset="0"/>
              </a:rPr>
              <a:t>Forecast Diagnostic</a:t>
            </a:r>
          </a:p>
          <a:p>
            <a:pPr algn="l"/>
            <a:r>
              <a:rPr lang="en-US" b="0" i="0" dirty="0">
                <a:solidFill>
                  <a:schemeClr val="accent1"/>
                </a:solidFill>
                <a:effectLst/>
                <a:latin typeface="Roboto" panose="02000000000000000000" pitchFamily="2" charset="0"/>
              </a:rPr>
              <a:t>It is also useful to quantify the accuracy of our forecasts. We will use the MSE (Mean Squared Error), in which for each predicted value, we compute its distance to the true value and square the result</a:t>
            </a:r>
          </a:p>
        </p:txBody>
      </p:sp>
    </p:spTree>
    <p:extLst>
      <p:ext uri="{BB962C8B-B14F-4D97-AF65-F5344CB8AC3E}">
        <p14:creationId xmlns:p14="http://schemas.microsoft.com/office/powerpoint/2010/main" val="2398994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0247-2CF9-4157-A248-2C4BCE5A2BD7}"/>
              </a:ext>
            </a:extLst>
          </p:cNvPr>
          <p:cNvSpPr>
            <a:spLocks noGrp="1"/>
          </p:cNvSpPr>
          <p:nvPr>
            <p:ph type="title"/>
          </p:nvPr>
        </p:nvSpPr>
        <p:spPr/>
        <p:txBody>
          <a:bodyPr/>
          <a:lstStyle/>
          <a:p>
            <a:endParaRPr lang="en-IN" dirty="0"/>
          </a:p>
        </p:txBody>
      </p:sp>
      <p:sp>
        <p:nvSpPr>
          <p:cNvPr id="3" name="Picture Placeholder 2">
            <a:extLst>
              <a:ext uri="{FF2B5EF4-FFF2-40B4-BE49-F238E27FC236}">
                <a16:creationId xmlns:a16="http://schemas.microsoft.com/office/drawing/2014/main" id="{257EA99C-1A7E-44E2-A636-54A5A996F046}"/>
              </a:ext>
            </a:extLst>
          </p:cNvPr>
          <p:cNvSpPr>
            <a:spLocks noGrp="1"/>
          </p:cNvSpPr>
          <p:nvPr>
            <p:ph type="pic" idx="1"/>
          </p:nvPr>
        </p:nvSpPr>
        <p:spPr/>
      </p:sp>
      <p:sp>
        <p:nvSpPr>
          <p:cNvPr id="4" name="Text Placeholder 3">
            <a:extLst>
              <a:ext uri="{FF2B5EF4-FFF2-40B4-BE49-F238E27FC236}">
                <a16:creationId xmlns:a16="http://schemas.microsoft.com/office/drawing/2014/main" id="{BFE41F5A-4FE2-4650-B4E5-A11A55CF7DDD}"/>
              </a:ext>
            </a:extLst>
          </p:cNvPr>
          <p:cNvSpPr>
            <a:spLocks noGrp="1"/>
          </p:cNvSpPr>
          <p:nvPr>
            <p:ph type="body" sz="half" idx="2"/>
          </p:nvPr>
        </p:nvSpPr>
        <p:spPr>
          <a:xfrm>
            <a:off x="115452" y="2610559"/>
            <a:ext cx="9910859" cy="1485655"/>
          </a:xfrm>
        </p:spPr>
        <p:txBody>
          <a:bodyPr>
            <a:normAutofit/>
          </a:bodyPr>
          <a:lstStyle/>
          <a:p>
            <a:pPr algn="l"/>
            <a:r>
              <a:rPr lang="en-US" sz="1200" b="1" i="0" dirty="0">
                <a:solidFill>
                  <a:srgbClr val="D5D5D5"/>
                </a:solidFill>
                <a:effectLst/>
                <a:latin typeface="Roboto" panose="02000000000000000000" pitchFamily="2" charset="0"/>
              </a:rPr>
              <a:t>Amazing!!! Our forecast model forecasts the rain with only an error of 25.85.</a:t>
            </a:r>
          </a:p>
          <a:p>
            <a:pPr algn="l"/>
            <a:r>
              <a:rPr lang="en-US" sz="1200" b="1" i="0" dirty="0">
                <a:solidFill>
                  <a:srgbClr val="D5D5D5"/>
                </a:solidFill>
                <a:effectLst/>
                <a:latin typeface="Roboto" panose="02000000000000000000" pitchFamily="2" charset="0"/>
              </a:rPr>
              <a:t>In the weather forecast field, the prediction error of 2.19 degrees seems promising and sufficient, as there are many other factors that contribute to the change in rain, including but not limited to the wind speed, the air pressure, etc.</a:t>
            </a:r>
          </a:p>
          <a:p>
            <a:endParaRPr lang="en-IN" sz="1200" b="1" dirty="0"/>
          </a:p>
        </p:txBody>
      </p:sp>
      <p:pic>
        <p:nvPicPr>
          <p:cNvPr id="6" name="Picture 5">
            <a:extLst>
              <a:ext uri="{FF2B5EF4-FFF2-40B4-BE49-F238E27FC236}">
                <a16:creationId xmlns:a16="http://schemas.microsoft.com/office/drawing/2014/main" id="{E5DADF2E-C837-49C4-A72B-1EDA0D90F922}"/>
              </a:ext>
            </a:extLst>
          </p:cNvPr>
          <p:cNvPicPr>
            <a:picLocks noChangeAspect="1"/>
          </p:cNvPicPr>
          <p:nvPr/>
        </p:nvPicPr>
        <p:blipFill>
          <a:blip r:embed="rId2"/>
          <a:stretch>
            <a:fillRect/>
          </a:stretch>
        </p:blipFill>
        <p:spPr>
          <a:xfrm>
            <a:off x="199710" y="105309"/>
            <a:ext cx="6216970" cy="2448027"/>
          </a:xfrm>
          <a:prstGeom prst="rect">
            <a:avLst/>
          </a:prstGeom>
        </p:spPr>
      </p:pic>
      <p:pic>
        <p:nvPicPr>
          <p:cNvPr id="8" name="Picture 7">
            <a:extLst>
              <a:ext uri="{FF2B5EF4-FFF2-40B4-BE49-F238E27FC236}">
                <a16:creationId xmlns:a16="http://schemas.microsoft.com/office/drawing/2014/main" id="{5A46F7D9-6BD7-4D00-97EE-BD71945AECED}"/>
              </a:ext>
            </a:extLst>
          </p:cNvPr>
          <p:cNvPicPr>
            <a:picLocks noChangeAspect="1"/>
          </p:cNvPicPr>
          <p:nvPr/>
        </p:nvPicPr>
        <p:blipFill>
          <a:blip r:embed="rId3"/>
          <a:stretch>
            <a:fillRect/>
          </a:stretch>
        </p:blipFill>
        <p:spPr>
          <a:xfrm>
            <a:off x="164783" y="3576079"/>
            <a:ext cx="6286823" cy="2159111"/>
          </a:xfrm>
          <a:prstGeom prst="rect">
            <a:avLst/>
          </a:prstGeom>
        </p:spPr>
      </p:pic>
      <p:sp>
        <p:nvSpPr>
          <p:cNvPr id="10" name="TextBox 9">
            <a:extLst>
              <a:ext uri="{FF2B5EF4-FFF2-40B4-BE49-F238E27FC236}">
                <a16:creationId xmlns:a16="http://schemas.microsoft.com/office/drawing/2014/main" id="{3E3F11D5-202E-48D7-A2E5-7817EDA89FC0}"/>
              </a:ext>
            </a:extLst>
          </p:cNvPr>
          <p:cNvSpPr txBox="1"/>
          <p:nvPr/>
        </p:nvSpPr>
        <p:spPr>
          <a:xfrm>
            <a:off x="6352478" y="4257862"/>
            <a:ext cx="6103434" cy="1477328"/>
          </a:xfrm>
          <a:prstGeom prst="rect">
            <a:avLst/>
          </a:prstGeom>
          <a:noFill/>
        </p:spPr>
        <p:txBody>
          <a:bodyPr wrap="square">
            <a:spAutoFit/>
          </a:bodyPr>
          <a:lstStyle/>
          <a:p>
            <a:r>
              <a:rPr lang="en-US" b="0" i="0" dirty="0">
                <a:solidFill>
                  <a:schemeClr val="accent5"/>
                </a:solidFill>
                <a:effectLst/>
                <a:latin typeface="Roboto" panose="02000000000000000000" pitchFamily="2" charset="0"/>
              </a:rPr>
              <a:t>The </a:t>
            </a:r>
            <a:r>
              <a:rPr lang="en-US" b="1" i="0" dirty="0">
                <a:solidFill>
                  <a:schemeClr val="accent5"/>
                </a:solidFill>
                <a:effectLst/>
                <a:latin typeface="Roboto" panose="02000000000000000000" pitchFamily="2" charset="0"/>
              </a:rPr>
              <a:t>predicted</a:t>
            </a:r>
            <a:r>
              <a:rPr lang="en-US" b="0" i="0" dirty="0">
                <a:solidFill>
                  <a:schemeClr val="accent5"/>
                </a:solidFill>
                <a:effectLst/>
                <a:latin typeface="Roboto" panose="02000000000000000000" pitchFamily="2" charset="0"/>
              </a:rPr>
              <a:t> values obtained from the dynamic forecasts yield an MSE of 3.68. This is significantly higher than the one-step ahead, which is to be expected given that we are relying on less historical data from the time series.</a:t>
            </a:r>
            <a:endParaRPr lang="en-IN" dirty="0">
              <a:solidFill>
                <a:schemeClr val="accent5"/>
              </a:solidFill>
            </a:endParaRPr>
          </a:p>
        </p:txBody>
      </p:sp>
    </p:spTree>
    <p:extLst>
      <p:ext uri="{BB962C8B-B14F-4D97-AF65-F5344CB8AC3E}">
        <p14:creationId xmlns:p14="http://schemas.microsoft.com/office/powerpoint/2010/main" val="1350847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3EF818-EDF6-480C-9B86-0A3B979BCC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design</Template>
  <TotalTime>222</TotalTime>
  <Words>722</Words>
  <Application>Microsoft Office PowerPoint</Application>
  <PresentationFormat>Widescreen</PresentationFormat>
  <Paragraphs>47</Paragraphs>
  <Slides>11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vt:lpstr>
      <vt:lpstr>Calibri</vt:lpstr>
      <vt:lpstr>Courier New</vt:lpstr>
      <vt:lpstr>Google Sans</vt:lpstr>
      <vt:lpstr>Roboto</vt:lpstr>
      <vt:lpstr>Tw Cen MT</vt:lpstr>
      <vt:lpstr>Circuit</vt:lpstr>
      <vt:lpstr>Predict Weather with Machine Learning by TSF</vt:lpstr>
      <vt:lpstr>Computing Components</vt:lpstr>
      <vt:lpstr>Distribution</vt:lpstr>
      <vt:lpstr>Process</vt:lpstr>
      <vt:lpstr>  Contact details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many subscriber by 2025 on YouTube channel by TSF</dc:title>
  <dc:creator>Hamza .</dc:creator>
  <cp:lastModifiedBy>Hamza .</cp:lastModifiedBy>
  <cp:revision>19</cp:revision>
  <dcterms:created xsi:type="dcterms:W3CDTF">2023-07-15T17:34:26Z</dcterms:created>
  <dcterms:modified xsi:type="dcterms:W3CDTF">2023-07-28T16:58:37Z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